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256" r:id="rId2"/>
    <p:sldId id="282" r:id="rId3"/>
    <p:sldId id="281" r:id="rId4"/>
    <p:sldId id="293" r:id="rId5"/>
    <p:sldId id="280" r:id="rId6"/>
    <p:sldId id="279" r:id="rId7"/>
    <p:sldId id="294" r:id="rId8"/>
    <p:sldId id="277" r:id="rId9"/>
    <p:sldId id="276" r:id="rId10"/>
    <p:sldId id="297" r:id="rId11"/>
    <p:sldId id="296" r:id="rId12"/>
    <p:sldId id="298" r:id="rId13"/>
    <p:sldId id="299" r:id="rId14"/>
    <p:sldId id="295" r:id="rId15"/>
    <p:sldId id="274" r:id="rId16"/>
    <p:sldId id="273" r:id="rId17"/>
    <p:sldId id="272" r:id="rId18"/>
    <p:sldId id="271" r:id="rId19"/>
    <p:sldId id="270" r:id="rId20"/>
    <p:sldId id="300" r:id="rId21"/>
    <p:sldId id="269" r:id="rId22"/>
    <p:sldId id="268" r:id="rId23"/>
    <p:sldId id="267" r:id="rId24"/>
    <p:sldId id="265" r:id="rId25"/>
    <p:sldId id="291" r:id="rId26"/>
    <p:sldId id="264" r:id="rId27"/>
    <p:sldId id="301" r:id="rId28"/>
    <p:sldId id="290" r:id="rId29"/>
    <p:sldId id="288" r:id="rId30"/>
    <p:sldId id="302" r:id="rId31"/>
    <p:sldId id="304" r:id="rId32"/>
    <p:sldId id="303" r:id="rId33"/>
    <p:sldId id="286" r:id="rId34"/>
    <p:sldId id="285" r:id="rId35"/>
    <p:sldId id="305" r:id="rId36"/>
    <p:sldId id="284" r:id="rId37"/>
    <p:sldId id="283" r:id="rId38"/>
  </p:sldIdLst>
  <p:sldSz cx="12192000" cy="6858000"/>
  <p:notesSz cx="6858000" cy="9144000"/>
  <p:embeddedFontLst>
    <p:embeddedFont>
      <p:font typeface="Calibri Light" pitchFamily="34" charset="0"/>
      <p:regular r:id="rId41"/>
      <p:italic r:id="rId42"/>
    </p:embeddedFont>
    <p:embeddedFont>
      <p:font typeface="Calibri" pitchFamily="34" charset="0"/>
      <p:regular r:id="rId43"/>
      <p:bold r:id="rId44"/>
      <p:italic r:id="rId45"/>
      <p:boldItalic r:id="rId46"/>
    </p:embeddedFont>
    <p:embeddedFont>
      <p:font typeface="Cambria Math" pitchFamily="18" charset="0"/>
      <p:regular r:id="rId4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7C9B3CA-AF19-4F63-9A81-361716926DE9}">
          <p14:sldIdLst>
            <p14:sldId id="256"/>
            <p14:sldId id="282"/>
            <p14:sldId id="281"/>
            <p14:sldId id="293"/>
            <p14:sldId id="280"/>
            <p14:sldId id="279"/>
            <p14:sldId id="294"/>
            <p14:sldId id="277"/>
            <p14:sldId id="276"/>
            <p14:sldId id="297"/>
            <p14:sldId id="296"/>
            <p14:sldId id="298"/>
            <p14:sldId id="299"/>
            <p14:sldId id="295"/>
            <p14:sldId id="274"/>
            <p14:sldId id="273"/>
            <p14:sldId id="272"/>
            <p14:sldId id="271"/>
            <p14:sldId id="270"/>
            <p14:sldId id="300"/>
            <p14:sldId id="269"/>
            <p14:sldId id="268"/>
            <p14:sldId id="267"/>
            <p14:sldId id="265"/>
            <p14:sldId id="291"/>
            <p14:sldId id="264"/>
            <p14:sldId id="301"/>
            <p14:sldId id="290"/>
            <p14:sldId id="288"/>
            <p14:sldId id="302"/>
            <p14:sldId id="304"/>
            <p14:sldId id="303"/>
            <p14:sldId id="286"/>
            <p14:sldId id="285"/>
            <p14:sldId id="305"/>
            <p14:sldId id="284"/>
            <p14:sldId id="283"/>
          </p14:sldIdLst>
        </p14:section>
      </p14:sectionLst>
    </p:ex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pos="302" userDrawn="1">
          <p15:clr>
            <a:srgbClr val="A4A3A4"/>
          </p15:clr>
        </p15:guide>
        <p15:guide id="4" pos="7378" userDrawn="1">
          <p15:clr>
            <a:srgbClr val="A4A3A4"/>
          </p15:clr>
        </p15:guide>
        <p15:guide id="5" orient="horz" pos="3906" userDrawn="1">
          <p15:clr>
            <a:srgbClr val="A4A3A4"/>
          </p15:clr>
        </p15:guide>
        <p15:guide id="6" orient="horz" pos="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92"/>
    <a:srgbClr val="E2000F"/>
    <a:srgbClr val="366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59" d="100"/>
          <a:sy n="59" d="100"/>
        </p:scale>
        <p:origin x="-84" y="-690"/>
      </p:cViewPr>
      <p:guideLst>
        <p:guide orient="horz" pos="2160"/>
        <p:guide orient="horz" pos="3906"/>
        <p:guide orient="horz" pos="368"/>
        <p:guide pos="3840"/>
        <p:guide pos="302"/>
        <p:guide pos="73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080E7-935C-4BA7-8051-BE28EEFE8F89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0999F-C18F-4D5E-88B2-6D1E6032D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183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D7BF0-CAD7-4AEF-8187-653AC8BB21D9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3765DC-C56F-4C25-9BAC-512268E35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7986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1569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422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5998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7989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0915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9323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9323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7914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1843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1484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092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1712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2165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395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2165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1468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391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391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391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391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415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615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1712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6157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8701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667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488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932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932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935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847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381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ФЭ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11290040" y="6210106"/>
            <a:ext cx="901959" cy="380606"/>
          </a:xfrm>
          <a:prstGeom prst="rect">
            <a:avLst/>
          </a:prstGeom>
          <a:solidFill>
            <a:srgbClr val="004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662" y="0"/>
            <a:ext cx="13128171" cy="13528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21" y="27778"/>
            <a:ext cx="1159089" cy="1278612"/>
          </a:xfrm>
          <a:prstGeom prst="rect">
            <a:avLst/>
          </a:prstGeom>
        </p:spPr>
      </p:pic>
      <p:sp>
        <p:nvSpPr>
          <p:cNvPr id="9" name="Прямоугольник 8"/>
          <p:cNvSpPr/>
          <p:nvPr userDrawn="1"/>
        </p:nvSpPr>
        <p:spPr>
          <a:xfrm>
            <a:off x="12120465" y="-22539"/>
            <a:ext cx="71535" cy="1368000"/>
          </a:xfrm>
          <a:prstGeom prst="rect">
            <a:avLst/>
          </a:prstGeom>
          <a:solidFill>
            <a:srgbClr val="E20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2132905" y="6210106"/>
            <a:ext cx="71535" cy="381600"/>
          </a:xfrm>
          <a:prstGeom prst="rect">
            <a:avLst/>
          </a:prstGeom>
          <a:solidFill>
            <a:srgbClr val="E20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415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 userDrawn="1"/>
        </p:nvCxnSpPr>
        <p:spPr>
          <a:xfrm flipV="1">
            <a:off x="0" y="1101013"/>
            <a:ext cx="11712575" cy="0"/>
          </a:xfrm>
          <a:prstGeom prst="line">
            <a:avLst/>
          </a:prstGeom>
          <a:ln w="38100">
            <a:solidFill>
              <a:srgbClr val="0048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1" y="83976"/>
            <a:ext cx="1153237" cy="126856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 userDrawn="1"/>
        </p:nvCxnSpPr>
        <p:spPr>
          <a:xfrm flipV="1">
            <a:off x="488951" y="6200775"/>
            <a:ext cx="11712575" cy="0"/>
          </a:xfrm>
          <a:prstGeom prst="line">
            <a:avLst/>
          </a:prstGeom>
          <a:ln w="38100">
            <a:solidFill>
              <a:srgbClr val="0048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521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1" y="558800"/>
            <a:ext cx="5607050" cy="151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370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8F2D8A-0A50-4E3B-A6FD-3744DBBF26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898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196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4" r:id="rId3"/>
    <p:sldLayoutId id="214748366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42298" y="2618830"/>
            <a:ext cx="101376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E2000F"/>
                </a:solidFill>
                <a:cs typeface="Arial" panose="020B0604020202020204" pitchFamily="34" charset="0"/>
              </a:rPr>
              <a:t>Математические методы в задачах финансового мониторинга</a:t>
            </a:r>
          </a:p>
          <a:p>
            <a:r>
              <a:rPr lang="ru-RU" sz="3600" b="1" dirty="0">
                <a:solidFill>
                  <a:srgbClr val="E2000F"/>
                </a:solidFill>
                <a:cs typeface="Arial" panose="020B0604020202020204" pitchFamily="34" charset="0"/>
              </a:rPr>
              <a:t>4. Метод анализа иерархий</a:t>
            </a:r>
            <a:endParaRPr lang="ru-RU" sz="3200" dirty="0">
              <a:solidFill>
                <a:srgbClr val="004892"/>
              </a:solidFill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32441" y="6095053"/>
            <a:ext cx="1550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 20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3612" y="362466"/>
            <a:ext cx="6919784" cy="1631092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558" y="530748"/>
            <a:ext cx="4778589" cy="1294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1322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BDE17C1-B9D7-798C-70C0-0A31278DEAF3}"/>
              </a:ext>
            </a:extLst>
          </p:cNvPr>
          <p:cNvSpPr/>
          <p:nvPr/>
        </p:nvSpPr>
        <p:spPr>
          <a:xfrm>
            <a:off x="1538763" y="380612"/>
            <a:ext cx="25506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Этапы МАИ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CE5D53A6-C2F4-99FE-D429-388CFDB28183}"/>
                  </a:ext>
                </a:extLst>
              </p:cNvPr>
              <p:cNvSpPr txBox="1"/>
              <p:nvPr/>
            </p:nvSpPr>
            <p:spPr>
              <a:xfrm>
                <a:off x="612528" y="1510402"/>
                <a:ext cx="11100047" cy="36926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Результатом опроса эксперта при данном методе является матрица:</a:t>
                </a:r>
                <a:endParaRPr lang="ru-RU" sz="2800" i="1" dirty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28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sz="2800" i="1" smtClean="0">
                              <a:effectLst/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ru-RU" sz="2800" b="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..</m:t>
                          </m:r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acc>
                      <m:r>
                        <a:rPr lang="ru-RU" sz="2800" b="0" i="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RU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где 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 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– число точек, в которых сравниваются </a:t>
                </a:r>
                <a:r>
                  <a:rPr lang="ru-RU" sz="28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элементы.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 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этом эксперт оперирует понятиями, представленными по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так называемой </a:t>
                </a:r>
                <a:r>
                  <a:rPr lang="ru-RU" sz="28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9-балльной шкале Саати: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CE5D53A6-C2F4-99FE-D429-388CFDB281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28" y="1510402"/>
                <a:ext cx="11100047" cy="3692614"/>
              </a:xfrm>
              <a:prstGeom prst="rect">
                <a:avLst/>
              </a:prstGeom>
              <a:blipFill rotWithShape="1">
                <a:blip r:embed="rId2"/>
                <a:stretch>
                  <a:fillRect l="-1098" t="-1155" r="-1153" b="-2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xmlns="" id="{80B939B7-F663-FBB4-4A2E-F39DCF6E3453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10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339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BDE17C1-B9D7-798C-70C0-0A31278DEAF3}"/>
              </a:ext>
            </a:extLst>
          </p:cNvPr>
          <p:cNvSpPr/>
          <p:nvPr/>
        </p:nvSpPr>
        <p:spPr>
          <a:xfrm>
            <a:off x="1538763" y="380612"/>
            <a:ext cx="24751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Шкала </a:t>
            </a:r>
            <a:r>
              <a:rPr lang="ru-RU" sz="3200" b="1" dirty="0" err="1" smtClean="0">
                <a:solidFill>
                  <a:schemeClr val="bg1"/>
                </a:solidFill>
              </a:rPr>
              <a:t>Саати</a:t>
            </a:r>
            <a:endParaRPr lang="ru-RU" sz="3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>
                <a:extLst>
                  <a:ext uri="{FF2B5EF4-FFF2-40B4-BE49-F238E27FC236}">
                    <a16:creationId xmlns:a16="http://schemas.microsoft.com/office/drawing/2014/main" xmlns="" id="{C22AE288-BC9D-0C8E-EFAC-EF068507E78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39371698"/>
                  </p:ext>
                </p:extLst>
              </p:nvPr>
            </p:nvGraphicFramePr>
            <p:xfrm>
              <a:off x="708371" y="1576571"/>
              <a:ext cx="10211163" cy="474424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8559916">
                      <a:extLst>
                        <a:ext uri="{9D8B030D-6E8A-4147-A177-3AD203B41FA5}">
                          <a16:colId xmlns:a16="http://schemas.microsoft.com/office/drawing/2014/main" xmlns="" val="975236767"/>
                        </a:ext>
                      </a:extLst>
                    </a:gridCol>
                    <a:gridCol w="1651247">
                      <a:extLst>
                        <a:ext uri="{9D8B030D-6E8A-4147-A177-3AD203B41FA5}">
                          <a16:colId xmlns:a16="http://schemas.microsoft.com/office/drawing/2014/main" xmlns="" val="3624349869"/>
                        </a:ext>
                      </a:extLst>
                    </a:gridCol>
                  </a:tblGrid>
                  <a:tr h="41251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Смысл сравнения (элемента матрицы)</a:t>
                          </a:r>
                          <a:endParaRPr lang="ru-RU" sz="2400" b="1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400" b="1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400" b="1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</m:e>
                                  <m:sub>
                                    <m:r>
                                      <a:rPr lang="ru-RU" sz="2400" b="1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𝒊𝒋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b="1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52312327"/>
                      </a:ext>
                    </a:extLst>
                  </a:tr>
                  <a:tr h="347698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Отсутствие преимущества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r>
                                <a:rPr lang="ru-RU" sz="2400" b="0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</m:sub>
                              </m:sSub>
                              <m:r>
                                <a:rPr lang="ru-RU" sz="2400" b="0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над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d>
                                <m:d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ru-RU" sz="2400" b="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j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3209200207"/>
                      </a:ext>
                    </a:extLst>
                  </a:tr>
                  <a:tr h="347698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Слабое преимущество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r>
                                <a:rPr lang="ru-RU" sz="2400" b="0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</m:sub>
                              </m:sSub>
                              <m:r>
                                <a:rPr lang="ru-RU" sz="2400" b="0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над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d>
                                <m:d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ru-RU" sz="2400" b="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j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2703106669"/>
                      </a:ext>
                    </a:extLst>
                  </a:tr>
                  <a:tr h="347698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Существенное преимущество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r>
                                <a:rPr lang="ru-RU" sz="2400" b="0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</m:sub>
                              </m:sSub>
                              <m:r>
                                <a:rPr lang="ru-RU" sz="2400" b="0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над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d>
                                <m:d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ru-RU" sz="2400" b="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j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5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4130669260"/>
                      </a:ext>
                    </a:extLst>
                  </a:tr>
                  <a:tr h="347698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Явное преимущество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r>
                                <a:rPr lang="ru-RU" sz="2400" b="0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</m:sub>
                              </m:sSub>
                              <m:r>
                                <a:rPr lang="ru-RU" sz="2400" b="0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над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d>
                                <m:d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ru-RU" sz="2400" b="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j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3953415483"/>
                      </a:ext>
                    </a:extLst>
                  </a:tr>
                  <a:tr h="347698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Абсолютное преимущество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r>
                                <a:rPr lang="ru-RU" sz="2400" b="0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</m:sub>
                              </m:sSub>
                              <m:r>
                                <a:rPr lang="ru-RU" sz="2400" b="0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над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d>
                                <m:d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ru-RU" sz="2400" b="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j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71705"/>
                      </a:ext>
                    </a:extLst>
                  </a:tr>
                  <a:tr h="605708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Промежуточные сравнительные оценки (применяются в компромиссном случае)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2, 4, 6, 8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2353651573"/>
                      </a:ext>
                    </a:extLst>
                  </a:tr>
                  <a:tr h="917732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Обратные величины (например, если при сравнении элементов получили 4, при обратном сравнении будет ¼)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½, ¾ , …</a:t>
                          </a: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8456612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>
                <a:extLst>
                  <a:ext uri="{FF2B5EF4-FFF2-40B4-BE49-F238E27FC236}">
                    <a16:creationId xmlns:a16="http://schemas.microsoft.com/office/drawing/2014/main" id="{C22AE288-BC9D-0C8E-EFAC-EF068507E78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41502113"/>
                  </p:ext>
                </p:extLst>
              </p:nvPr>
            </p:nvGraphicFramePr>
            <p:xfrm>
              <a:off x="708371" y="1576571"/>
              <a:ext cx="10211163" cy="4639851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8559916">
                      <a:extLst>
                        <a:ext uri="{9D8B030D-6E8A-4147-A177-3AD203B41FA5}">
                          <a16:colId xmlns:a16="http://schemas.microsoft.com/office/drawing/2014/main" val="975236767"/>
                        </a:ext>
                      </a:extLst>
                    </a:gridCol>
                    <a:gridCol w="1651247">
                      <a:extLst>
                        <a:ext uri="{9D8B030D-6E8A-4147-A177-3AD203B41FA5}">
                          <a16:colId xmlns:a16="http://schemas.microsoft.com/office/drawing/2014/main" val="3624349869"/>
                        </a:ext>
                      </a:extLst>
                    </a:gridCol>
                  </a:tblGrid>
                  <a:tr h="53670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Смысл сравнения (элемента матрицы)</a:t>
                          </a:r>
                          <a:endParaRPr lang="ru-RU" sz="2400" b="1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518819" t="-11364" r="-738" b="-79090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312327"/>
                      </a:ext>
                    </a:extLst>
                  </a:tr>
                  <a:tr h="47377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71" t="-125641" r="-19431" b="-79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09200207"/>
                      </a:ext>
                    </a:extLst>
                  </a:tr>
                  <a:tr h="47377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71" t="-225641" r="-19431" b="-69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03106669"/>
                      </a:ext>
                    </a:extLst>
                  </a:tr>
                  <a:tr h="47377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71" t="-325641" r="-19431" b="-59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5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30669260"/>
                      </a:ext>
                    </a:extLst>
                  </a:tr>
                  <a:tr h="47377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71" t="-431169" r="-19431" b="-5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53415483"/>
                      </a:ext>
                    </a:extLst>
                  </a:tr>
                  <a:tr h="47377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71" t="-524359" r="-19431" b="-393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71705"/>
                      </a:ext>
                    </a:extLst>
                  </a:tr>
                  <a:tr h="816547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Промежуточные сравнительные оценки (применяются в компромиссном случае)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2, 4, 6, 8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353651573"/>
                      </a:ext>
                    </a:extLst>
                  </a:tr>
                  <a:tr h="917732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Обратные величины (например, если при сравнении элементов получили 4, при обратном сравнении будет ¼)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½, ¾ , …</a:t>
                          </a: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8456612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Номер слайда 14">
            <a:extLst>
              <a:ext uri="{FF2B5EF4-FFF2-40B4-BE49-F238E27FC236}">
                <a16:creationId xmlns:a16="http://schemas.microsoft.com/office/drawing/2014/main" xmlns="" id="{91122C6B-A5CA-CF82-CD24-7F7D29472C30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11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133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BDE17C1-B9D7-798C-70C0-0A31278DEAF3}"/>
              </a:ext>
            </a:extLst>
          </p:cNvPr>
          <p:cNvSpPr/>
          <p:nvPr/>
        </p:nvSpPr>
        <p:spPr>
          <a:xfrm>
            <a:off x="1538763" y="380612"/>
            <a:ext cx="25506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Этапы МАИ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A36C88BB-E7F6-4740-F630-D3C0432BF14C}"/>
                  </a:ext>
                </a:extLst>
              </p:cNvPr>
              <p:cNvSpPr txBox="1"/>
              <p:nvPr/>
            </p:nvSpPr>
            <p:spPr>
              <a:xfrm>
                <a:off x="715689" y="1761331"/>
                <a:ext cx="10585586" cy="34290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Таким образом,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ru-RU" sz="3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32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ru-RU" sz="32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32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32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ru-RU" sz="32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r>
                        <a:rPr lang="ru-RU" sz="3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32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ru-RU" sz="32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32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ru-RU" sz="3200" i="1">
                                          <a:effectLst/>
                                          <a:latin typeface="Cambria Math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32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ru-RU" sz="32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ru-RU" sz="3200" i="1">
                                          <a:effectLst/>
                                          <a:latin typeface="Cambria Math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32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ru-RU" sz="32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r>
                        <a:rPr lang="ru-RU" sz="3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RU" sz="3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то есть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latin typeface="Cambria Math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ru-RU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представляет собой отношение весов рассматриваемых </a:t>
                </a:r>
                <a:r>
                  <a:rPr lang="ru-RU" sz="32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элементов.</a:t>
                </a:r>
                <a:endParaRPr lang="ru-RU" sz="3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36C88BB-E7F6-4740-F630-D3C0432BF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89" y="1761331"/>
                <a:ext cx="10585586" cy="3429016"/>
              </a:xfrm>
              <a:prstGeom prst="rect">
                <a:avLst/>
              </a:prstGeom>
              <a:blipFill rotWithShape="1">
                <a:blip r:embed="rId2"/>
                <a:stretch>
                  <a:fillRect l="-1439" t="-1601" r="-1439" b="-3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xmlns="" id="{6743AEE0-F2E7-376D-EA17-CA7617C7D5FB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12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418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B9A156A-0CDF-FB60-6134-30FA5F44F8FE}"/>
              </a:ext>
            </a:extLst>
          </p:cNvPr>
          <p:cNvSpPr/>
          <p:nvPr/>
        </p:nvSpPr>
        <p:spPr>
          <a:xfrm>
            <a:off x="1538763" y="380612"/>
            <a:ext cx="25506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Этапы МАИ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58B54AA4-4A27-6B7E-31DB-355033DC1DAD}"/>
                  </a:ext>
                </a:extLst>
              </p:cNvPr>
              <p:cNvSpPr txBox="1"/>
              <p:nvPr/>
            </p:nvSpPr>
            <p:spPr>
              <a:xfrm>
                <a:off x="290456" y="1191654"/>
                <a:ext cx="11521440" cy="56902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b="1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Свойства полностью согласованной матрицы </a:t>
                </a:r>
                <a:r>
                  <a:rPr lang="ru-RU" sz="24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попарных сравнений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15000"/>
                  </a:lnSpc>
                  <a:spcBef>
                    <a:spcPts val="600"/>
                  </a:spcBef>
                  <a:buFont typeface="+mj-lt"/>
                  <a:buAutoNum type="arabicParenR"/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Все элементы матрицы положительны;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15000"/>
                  </a:lnSpc>
                  <a:buFont typeface="+mj-lt"/>
                  <a:buAutoNum type="arabicParenR"/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Матрица обратно симметрична, т.е.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ru-RU" sz="24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𝑗𝑖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15000"/>
                  </a:lnSpc>
                  <a:buFont typeface="+mj-lt"/>
                  <a:buAutoNum type="arabicParenR"/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Все элементы главной диагонали равны единице: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𝑖𝑖</m:t>
                        </m:r>
                      </m:sub>
                    </m:sSub>
                    <m:r>
                      <a:rPr lang="ru-RU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15000"/>
                  </a:lnSpc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4) Свойство </a:t>
                </a:r>
                <a:r>
                  <a:rPr lang="ru-RU" sz="24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транзитивности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или </a:t>
                </a:r>
                <a:r>
                  <a:rPr lang="ru-RU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согласованности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1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sz="2400" i="1"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ru-RU" sz="2400" b="0" i="1" smtClean="0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𝑖𝑘</m:t>
                          </m:r>
                        </m:sub>
                      </m:sSub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𝑘𝑗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24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15000"/>
                  </a:lnSpc>
                  <a:spcBef>
                    <a:spcPts val="600"/>
                  </a:spcBef>
                </a:pPr>
                <a:r>
                  <a:rPr lang="ru-RU" sz="24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5) Число </a:t>
                </a:r>
                <a:r>
                  <a:rPr lang="en-US" sz="24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</a:t>
                </a:r>
                <a:r>
                  <a:rPr lang="ru-RU" sz="24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является максимальным собственным значением матрицы, а вектор-столбец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ru-RU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400" i="1"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i="1"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ru-RU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ru-RU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ru-RU" sz="2400" i="1"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ru-RU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– единственным (если он нормирован) соответствующим правым собственным вектором, т.е.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∃!</m:t>
                      </m:r>
                      <m:sSub>
                        <m:sSubPr>
                          <m:ctrlPr>
                            <a:rPr lang="ru-RU" sz="24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ru-RU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ru-RU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𝐴𝑤</m:t>
                      </m:r>
                      <m:r>
                        <a:rPr lang="ru-RU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ru-RU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ru-RU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𝑤</m:t>
                      </m:r>
                      <m:r>
                        <a:rPr lang="ru-RU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457200" algn="just">
                  <a:lnSpc>
                    <a:spcPct val="115000"/>
                  </a:lnSpc>
                </a:pP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8B54AA4-4A27-6B7E-31DB-355033DC1D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456" y="1191654"/>
                <a:ext cx="11521440" cy="5690212"/>
              </a:xfrm>
              <a:prstGeom prst="rect">
                <a:avLst/>
              </a:prstGeom>
              <a:blipFill rotWithShape="1">
                <a:blip r:embed="rId2"/>
                <a:stretch>
                  <a:fillRect l="-847" t="-428" r="-7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4">
            <a:extLst>
              <a:ext uri="{FF2B5EF4-FFF2-40B4-BE49-F238E27FC236}">
                <a16:creationId xmlns:a16="http://schemas.microsoft.com/office/drawing/2014/main" xmlns="" id="{F94C3CC7-6FE4-1DFE-3901-A6DF6A5B9463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13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030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14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284281C-F265-85C9-AFD5-E1AAF39ECD5B}"/>
              </a:ext>
            </a:extLst>
          </p:cNvPr>
          <p:cNvSpPr txBox="1"/>
          <p:nvPr/>
        </p:nvSpPr>
        <p:spPr>
          <a:xfrm>
            <a:off x="322521" y="1531088"/>
            <a:ext cx="11546958" cy="436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этап.</a:t>
            </a:r>
            <a: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Определение весов элементов одного уровня. </a:t>
            </a:r>
            <a:endParaRPr lang="ru-RU" sz="28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  <a: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из группы матриц сформировать группу «локальных приоритетов». </a:t>
            </a:r>
            <a:endParaRPr lang="ru-RU" sz="28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способов решения: относительную значимость каждого элемента будем вычислять на основе собственных векторов, соответствующих максимальным собственным числам матриц, для всех матриц, а затем нормировать результаты для получения вектора приоритетов.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61DEE8E-CE85-7D1C-9D2C-FF5D97F43353}"/>
              </a:ext>
            </a:extLst>
          </p:cNvPr>
          <p:cNvSpPr/>
          <p:nvPr/>
        </p:nvSpPr>
        <p:spPr>
          <a:xfrm>
            <a:off x="1647673" y="427977"/>
            <a:ext cx="25342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Этапы МАИ</a:t>
            </a:r>
          </a:p>
          <a:p>
            <a:endParaRPr lang="ru-RU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687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15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8B6357BA-F75C-3418-A324-A4A1A04D9907}"/>
                  </a:ext>
                </a:extLst>
              </p:cNvPr>
              <p:cNvSpPr txBox="1"/>
              <p:nvPr/>
            </p:nvSpPr>
            <p:spPr>
              <a:xfrm>
                <a:off x="467831" y="1284536"/>
                <a:ext cx="11461897" cy="46195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Вычисление собственных чисел матрицы – это очень трудоёмкая задача и «очень грустно решать характеристическое уравнение». </a:t>
                </a: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Поэтому </a:t>
                </a:r>
                <a:r>
                  <a:rPr lang="ru-RU" sz="2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 МАИ используется приближённый метод вычисления собственных векторов: веса вычисляются как среднее геометрическое элементов соответствующей строки матрицы:</a:t>
                </a: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2400" dirty="0" smtClean="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b="0" i="1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                 </m:t>
                        </m:r>
                        <m:r>
                          <a:rPr lang="ru-RU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ru-RU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ru-RU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ctrlPr>
                          <a:rPr lang="ru-RU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a:rPr lang="ru-RU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deg>
                      <m:e>
                        <m:nary>
                          <m:naryPr>
                            <m:chr m:val="∏"/>
                            <m:limLoc m:val="undOvr"/>
                            <m:ctrlPr>
                              <a:rPr lang="ru-RU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ru-RU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ru-RU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ru-RU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ru-RU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ru-RU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𝑗𝑙</m:t>
                                </m:r>
                              </m:sub>
                            </m:sSub>
                          </m:e>
                        </m:nary>
                      </m:e>
                    </m:rad>
                    <m:r>
                      <a:rPr lang="ru-RU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ru-RU" sz="2400" b="0" i="0" smtClean="0">
                        <a:solidFill>
                          <a:schemeClr val="tx1"/>
                        </a:solidFill>
                        <a:effectLst/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   </m:t>
                    </m:r>
                  </m:oMath>
                </a14:m>
                <a:r>
                  <a:rPr lang="ru-RU" sz="24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а затем </a:t>
                </a:r>
                <a:r>
                  <a:rPr lang="ru-RU" sz="2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нормируются:</a:t>
                </a: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ru-RU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ru-RU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ru-RU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ru-RU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ru-RU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𝑙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ru-RU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ru-RU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𝑙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ru-RU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ru-RU" sz="24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Если ввести в рассмотрение матрицу влияний элементов нижнего уровня на элементы предыдущего уровня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ru-RU" sz="2400"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где </a:t>
                </a:r>
                <a:r>
                  <a:rPr lang="en-US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 </a:t>
                </a:r>
                <a:r>
                  <a:rPr lang="en-US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</a:t>
                </a: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номер уровня иерархии, то векторы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ru-RU" sz="24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будут являться ее столбцами.</a:t>
                </a: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Таким </a:t>
                </a:r>
                <a:r>
                  <a:rPr lang="ru-RU" sz="2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образом, собирается матрица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ru-RU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где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𝑙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 номер уровня иерархии.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B6357BA-F75C-3418-A324-A4A1A04D99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831" y="1284536"/>
                <a:ext cx="11461897" cy="4619598"/>
              </a:xfrm>
              <a:prstGeom prst="rect">
                <a:avLst/>
              </a:prstGeom>
              <a:blipFill rotWithShape="1">
                <a:blip r:embed="rId3"/>
                <a:stretch>
                  <a:fillRect l="-851" t="-923" r="-798" b="-2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5A0D034-BF2B-31CE-2B2E-A970F0CC67A8}"/>
              </a:ext>
            </a:extLst>
          </p:cNvPr>
          <p:cNvSpPr/>
          <p:nvPr/>
        </p:nvSpPr>
        <p:spPr>
          <a:xfrm>
            <a:off x="1647673" y="427977"/>
            <a:ext cx="25342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Этапы МАИ</a:t>
            </a:r>
          </a:p>
          <a:p>
            <a:endParaRPr lang="ru-RU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935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16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B3284CA7-5804-0BF8-4614-771E64F6B459}"/>
                  </a:ext>
                </a:extLst>
              </p:cNvPr>
              <p:cNvSpPr txBox="1"/>
              <p:nvPr/>
            </p:nvSpPr>
            <p:spPr>
              <a:xfrm>
                <a:off x="327837" y="1221663"/>
                <a:ext cx="11536326" cy="57608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5 этап.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Определение согласованности. </a:t>
                </a:r>
                <a:endParaRPr lang="ru-RU" sz="2400" dirty="0" smtClean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Если 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мы строили всю верхнюю половину матрицы попарных сравнений по шкале Саати, не прибегая к транзитивности значений, матрица в общем-то не будет согласованной. Поэтому параллельно с вычислением каждой матрицы проводится оценка степени отклонения её от согласованности.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Оценка согласованности </a:t>
                </a:r>
                <a:r>
                  <a:rPr lang="ru-RU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основывается 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на </a:t>
                </a:r>
                <a:r>
                  <a:rPr lang="ru-RU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приближенном вычислении максимального собственного числа 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матрицы: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nary>
                        <m:naryPr>
                          <m:chr m:val="∑"/>
                          <m:limLoc m:val="subSup"/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.</m:t>
                      </m:r>
                    </m:oMath>
                  </m:oMathPara>
                </a14:m>
                <a:endParaRPr lang="ru-RU" sz="22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000" dirty="0" smtClean="0"/>
                  <a:t>(суммируется </a:t>
                </a:r>
                <a:r>
                  <a:rPr lang="ru-RU" sz="2000" dirty="0"/>
                  <a:t>каждый столбец матрицы суждений, и сумма первого столбца умножается на величину первой компоненты нормализованного вектора приоритетов, сумма второго столбца </a:t>
                </a:r>
                <a:r>
                  <a:rPr lang="en-US" sz="2000" dirty="0">
                    <a:sym typeface="Symbol"/>
                  </a:rPr>
                  <a:t></a:t>
                </a:r>
                <a:r>
                  <a:rPr lang="ru-RU" sz="2000" dirty="0"/>
                  <a:t> на вторую компоненту и т. д</a:t>
                </a:r>
                <a:r>
                  <a:rPr lang="ru-RU" sz="2000" dirty="0" smtClean="0"/>
                  <a:t>.) Справедливо </a:t>
                </a:r>
                <a:r>
                  <a:rPr lang="ru-RU" sz="2000" dirty="0"/>
                  <a:t>неравенство </a:t>
                </a:r>
                <a:r>
                  <a:rPr lang="en-US" sz="2000" i="1" dirty="0" err="1"/>
                  <a:t>λmax</a:t>
                </a:r>
                <a:r>
                  <a:rPr lang="en-US" sz="2000" i="1" dirty="0"/>
                  <a:t> </a:t>
                </a:r>
                <a:r>
                  <a:rPr lang="ru-RU" sz="2000" i="1" dirty="0"/>
                  <a:t>≥ </a:t>
                </a:r>
                <a:r>
                  <a:rPr lang="en-US" sz="2000" i="1" dirty="0"/>
                  <a:t>n</a:t>
                </a:r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3284CA7-5804-0BF8-4614-771E64F6B4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837" y="1221663"/>
                <a:ext cx="11536326" cy="5760808"/>
              </a:xfrm>
              <a:prstGeom prst="rect">
                <a:avLst/>
              </a:prstGeom>
              <a:blipFill rotWithShape="1">
                <a:blip r:embed="rId3"/>
                <a:stretch>
                  <a:fillRect l="-846" t="-423" r="-7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D1F300E-08E1-DE78-B4C3-3CD34916E41D}"/>
              </a:ext>
            </a:extLst>
          </p:cNvPr>
          <p:cNvSpPr/>
          <p:nvPr/>
        </p:nvSpPr>
        <p:spPr>
          <a:xfrm>
            <a:off x="1647673" y="427977"/>
            <a:ext cx="25342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Этапы МАИ</a:t>
            </a:r>
          </a:p>
          <a:p>
            <a:endParaRPr lang="ru-RU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922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17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51153D43-E19B-1B6B-2704-F200F136E3F8}"/>
                  </a:ext>
                </a:extLst>
              </p:cNvPr>
              <p:cNvSpPr txBox="1"/>
              <p:nvPr/>
            </p:nvSpPr>
            <p:spPr>
              <a:xfrm>
                <a:off x="402265" y="1174902"/>
                <a:ext cx="11458302" cy="28287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Находят </a:t>
                </a:r>
                <a:r>
                  <a:rPr lang="ru-RU" sz="24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индекс согласованности (однородности)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сравнивая который с соответствующими средними значениями случайных элементов, получают </a:t>
                </a:r>
                <a:r>
                  <a:rPr lang="ru-RU" sz="2400" i="1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отношение согласованности</a:t>
                </a:r>
                <a:r>
                  <a:rPr lang="ru-RU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ИО≡ИС=</m:t>
                      </m:r>
                      <m:f>
                        <m:f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𝑚𝑎𝑥</m:t>
                              </m:r>
                            </m:sub>
                          </m:s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den>
                      </m:f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Для полностью согласованной матрицы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и поэтому ИС будет равен 0.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1153D43-E19B-1B6B-2704-F200F136E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265" y="1174902"/>
                <a:ext cx="11458302" cy="2828723"/>
              </a:xfrm>
              <a:prstGeom prst="rect">
                <a:avLst/>
              </a:prstGeom>
              <a:blipFill rotWithShape="1">
                <a:blip r:embed="rId3"/>
                <a:stretch>
                  <a:fillRect l="-851" t="-862" r="-745" b="-28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9FAD1486-2255-119C-E909-896A63AEFBC3}"/>
                  </a:ext>
                </a:extLst>
              </p:cNvPr>
              <p:cNvSpPr txBox="1"/>
              <p:nvPr/>
            </p:nvSpPr>
            <p:spPr>
              <a:xfrm>
                <a:off x="402265" y="3993063"/>
                <a:ext cx="11458302" cy="28031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Полученный ИС сравнивают с величиной, 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которая получилась бы при случайном выборе количественных суждений из </a:t>
                </a:r>
                <a:r>
                  <a:rPr lang="ru-RU" sz="2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шкалы </a:t>
                </a:r>
                <a:r>
                  <a:rPr lang="ru-RU" sz="24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Саати</a:t>
                </a:r>
                <a:r>
                  <a:rPr lang="ru-RU" sz="2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1/9, 1/8, …, 9 и формировании обратно-симметричной матрицы, и получают </a:t>
                </a:r>
                <a:r>
                  <a:rPr lang="ru-RU" sz="2400" i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отношение согласованности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14:m/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FAD1486-2255-119C-E909-896A63AEFB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265" y="3993063"/>
                <a:ext cx="11458302" cy="2803140"/>
              </a:xfrm>
              <a:prstGeom prst="rect">
                <a:avLst/>
              </a:prstGeom>
              <a:blipFill rotWithShape="1">
                <a:blip r:embed="rId4"/>
                <a:stretch>
                  <a:fillRect l="-851" t="-870" r="-7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A99B5A1-B54E-91F2-2AD1-A9CDC296419D}"/>
              </a:ext>
            </a:extLst>
          </p:cNvPr>
          <p:cNvSpPr/>
          <p:nvPr/>
        </p:nvSpPr>
        <p:spPr>
          <a:xfrm>
            <a:off x="1647673" y="427977"/>
            <a:ext cx="25342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Этапы МАИ</a:t>
            </a:r>
          </a:p>
          <a:p>
            <a:endParaRPr lang="ru-RU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909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18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4A068E9-BE6A-1B43-E11D-E8E836C0A08D}"/>
              </a:ext>
            </a:extLst>
          </p:cNvPr>
          <p:cNvSpPr txBox="1"/>
          <p:nvPr/>
        </p:nvSpPr>
        <p:spPr>
          <a:xfrm>
            <a:off x="407582" y="1477656"/>
            <a:ext cx="11376836" cy="905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Таблица М(ИО) – </a:t>
            </a:r>
            <a:r>
              <a:rPr lang="ru-RU" sz="24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статистически известная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(как, например, таблица критических точек распределения):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1F85CC07-2869-ACEE-784D-15A2737A59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039860"/>
              </p:ext>
            </p:extLst>
          </p:nvPr>
        </p:nvGraphicFramePr>
        <p:xfrm>
          <a:off x="499727" y="2547099"/>
          <a:ext cx="10760152" cy="1501306"/>
        </p:xfrm>
        <a:graphic>
          <a:graphicData uri="http://schemas.openxmlformats.org/drawingml/2006/table">
            <a:tbl>
              <a:tblPr firstRow="1" firstCol="1" bandRow="1"/>
              <a:tblGrid>
                <a:gridCol w="929578">
                  <a:extLst>
                    <a:ext uri="{9D8B030D-6E8A-4147-A177-3AD203B41FA5}">
                      <a16:colId xmlns:a16="http://schemas.microsoft.com/office/drawing/2014/main" xmlns="" val="2063573473"/>
                    </a:ext>
                  </a:extLst>
                </a:gridCol>
                <a:gridCol w="923278">
                  <a:extLst>
                    <a:ext uri="{9D8B030D-6E8A-4147-A177-3AD203B41FA5}">
                      <a16:colId xmlns:a16="http://schemas.microsoft.com/office/drawing/2014/main" xmlns="" val="1117263270"/>
                    </a:ext>
                  </a:extLst>
                </a:gridCol>
                <a:gridCol w="807867">
                  <a:extLst>
                    <a:ext uri="{9D8B030D-6E8A-4147-A177-3AD203B41FA5}">
                      <a16:colId xmlns:a16="http://schemas.microsoft.com/office/drawing/2014/main" xmlns="" val="1521061459"/>
                    </a:ext>
                  </a:extLst>
                </a:gridCol>
                <a:gridCol w="865063">
                  <a:extLst>
                    <a:ext uri="{9D8B030D-6E8A-4147-A177-3AD203B41FA5}">
                      <a16:colId xmlns:a16="http://schemas.microsoft.com/office/drawing/2014/main" xmlns="" val="1691839958"/>
                    </a:ext>
                  </a:extLst>
                </a:gridCol>
                <a:gridCol w="903372">
                  <a:extLst>
                    <a:ext uri="{9D8B030D-6E8A-4147-A177-3AD203B41FA5}">
                      <a16:colId xmlns:a16="http://schemas.microsoft.com/office/drawing/2014/main" xmlns="" val="2434783199"/>
                    </a:ext>
                  </a:extLst>
                </a:gridCol>
                <a:gridCol w="843146">
                  <a:extLst>
                    <a:ext uri="{9D8B030D-6E8A-4147-A177-3AD203B41FA5}">
                      <a16:colId xmlns:a16="http://schemas.microsoft.com/office/drawing/2014/main" xmlns="" val="367996072"/>
                    </a:ext>
                  </a:extLst>
                </a:gridCol>
                <a:gridCol w="886466">
                  <a:extLst>
                    <a:ext uri="{9D8B030D-6E8A-4147-A177-3AD203B41FA5}">
                      <a16:colId xmlns:a16="http://schemas.microsoft.com/office/drawing/2014/main" xmlns="" val="2851469044"/>
                    </a:ext>
                  </a:extLst>
                </a:gridCol>
                <a:gridCol w="886466">
                  <a:extLst>
                    <a:ext uri="{9D8B030D-6E8A-4147-A177-3AD203B41FA5}">
                      <a16:colId xmlns:a16="http://schemas.microsoft.com/office/drawing/2014/main" xmlns="" val="156526558"/>
                    </a:ext>
                  </a:extLst>
                </a:gridCol>
                <a:gridCol w="928729">
                  <a:extLst>
                    <a:ext uri="{9D8B030D-6E8A-4147-A177-3AD203B41FA5}">
                      <a16:colId xmlns:a16="http://schemas.microsoft.com/office/drawing/2014/main" xmlns="" val="1135951566"/>
                    </a:ext>
                  </a:extLst>
                </a:gridCol>
                <a:gridCol w="928729">
                  <a:extLst>
                    <a:ext uri="{9D8B030D-6E8A-4147-A177-3AD203B41FA5}">
                      <a16:colId xmlns:a16="http://schemas.microsoft.com/office/drawing/2014/main" xmlns="" val="2487906002"/>
                    </a:ext>
                  </a:extLst>
                </a:gridCol>
                <a:gridCol w="928729">
                  <a:extLst>
                    <a:ext uri="{9D8B030D-6E8A-4147-A177-3AD203B41FA5}">
                      <a16:colId xmlns:a16="http://schemas.microsoft.com/office/drawing/2014/main" xmlns="" val="3443820367"/>
                    </a:ext>
                  </a:extLst>
                </a:gridCol>
                <a:gridCol w="928729">
                  <a:extLst>
                    <a:ext uri="{9D8B030D-6E8A-4147-A177-3AD203B41FA5}">
                      <a16:colId xmlns:a16="http://schemas.microsoft.com/office/drawing/2014/main" xmlns="" val="35085958"/>
                    </a:ext>
                  </a:extLst>
                </a:gridCol>
              </a:tblGrid>
              <a:tr h="7506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26024899"/>
                  </a:ext>
                </a:extLst>
              </a:tr>
              <a:tr h="7506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М(ИО)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0,58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1,12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1,24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1,41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1,45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1,49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1,51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0018669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A0D948F-0A9B-2DD5-E80B-7EED0A26DC09}"/>
              </a:ext>
            </a:extLst>
          </p:cNvPr>
          <p:cNvSpPr txBox="1"/>
          <p:nvPr/>
        </p:nvSpPr>
        <p:spPr>
          <a:xfrm>
            <a:off x="499727" y="4212216"/>
            <a:ext cx="11079125" cy="1381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Величина ОС, как правило, должна быть не более 10% (20%?), чтобы быть приемлемой и чтобы считать матрицу согласованной.</a:t>
            </a:r>
            <a:endParaRPr lang="ru-RU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 этап.</a:t>
            </a:r>
            <a:r>
              <a:rPr lang="ru-RU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Проведение этапов 3–5 на всех уровнях иерархии.</a:t>
            </a:r>
            <a:endParaRPr lang="ru-RU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B5D3B27-6D2D-2082-2386-F1A558B4E7F1}"/>
              </a:ext>
            </a:extLst>
          </p:cNvPr>
          <p:cNvSpPr/>
          <p:nvPr/>
        </p:nvSpPr>
        <p:spPr>
          <a:xfrm>
            <a:off x="1647673" y="427977"/>
            <a:ext cx="25342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Этапы МАИ</a:t>
            </a:r>
          </a:p>
          <a:p>
            <a:endParaRPr lang="ru-RU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931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19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E9391C6A-C7C4-72FF-9FD1-E4C56DDE05FA}"/>
                  </a:ext>
                </a:extLst>
              </p:cNvPr>
              <p:cNvSpPr txBox="1"/>
              <p:nvPr/>
            </p:nvSpPr>
            <p:spPr>
              <a:xfrm>
                <a:off x="457200" y="1520456"/>
                <a:ext cx="11546958" cy="40780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7 этап.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Производится поэтапная оценка весовых коэффициентов элементов каждого следующего уровня иерархии: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b>
                      </m:sSub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где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вектор весовых коэффициентов предыдущего </a:t>
                </a:r>
                <a:r>
                  <a:rPr lang="ru-RU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уровня;</a:t>
                </a:r>
              </a:p>
              <a:p>
                <a:r>
                  <a:rPr lang="ru-RU" sz="2400" dirty="0" smtClean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400" dirty="0" smtClean="0"/>
                  <a:t> </a:t>
                </a: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матрица влияний элементов нижнего уровня на элементы предыдущего уровня; </a:t>
                </a:r>
                <a:endParaRPr lang="ru-RU" sz="2400" dirty="0" smtClean="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2400" i="1" dirty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i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i</a:t>
                </a:r>
                <a:r>
                  <a:rPr lang="ru-RU" sz="24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</a:t>
                </a: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номер уровня </a:t>
                </a: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иерархии</a:t>
                </a:r>
                <a:r>
                  <a:rPr lang="ru-RU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ru-RU" sz="2400" dirty="0" smtClean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Результат 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 оценка альтернатив</a:t>
                </a:r>
                <a:r>
                  <a:rPr lang="ru-RU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9391C6A-C7C4-72FF-9FD1-E4C56DDE05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520456"/>
                <a:ext cx="11546958" cy="4078039"/>
              </a:xfrm>
              <a:prstGeom prst="rect">
                <a:avLst/>
              </a:prstGeom>
              <a:blipFill rotWithShape="1">
                <a:blip r:embed="rId3"/>
                <a:stretch>
                  <a:fillRect l="-792" t="-598" r="-792" b="-16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161800B-B45D-6AEE-D3DD-7D5338153CAB}"/>
              </a:ext>
            </a:extLst>
          </p:cNvPr>
          <p:cNvSpPr/>
          <p:nvPr/>
        </p:nvSpPr>
        <p:spPr>
          <a:xfrm>
            <a:off x="1647673" y="427977"/>
            <a:ext cx="25342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Этапы МАИ</a:t>
            </a:r>
          </a:p>
          <a:p>
            <a:endParaRPr lang="ru-RU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265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B0058FF-E10E-F56D-4E5C-23B44579E104}"/>
              </a:ext>
            </a:extLst>
          </p:cNvPr>
          <p:cNvSpPr txBox="1"/>
          <p:nvPr/>
        </p:nvSpPr>
        <p:spPr>
          <a:xfrm>
            <a:off x="359735" y="1453468"/>
            <a:ext cx="11472530" cy="4267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метода анализа иерархий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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обоснование выбора наилучшей из предлагаемых альтернатив,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характеристиками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которых являются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векторы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 разнородными, в том числе и с нечетко определенными, отдельными компонентами.</a:t>
            </a:r>
          </a:p>
          <a:p>
            <a:pPr>
              <a:lnSpc>
                <a:spcPct val="114000"/>
              </a:lnSpc>
            </a:pP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Суть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метода анализа иерархий заключается в поэтапном решении следующих взаимосвязанных частных задач:</a:t>
            </a:r>
          </a:p>
          <a:p>
            <a:pPr marL="914400" lvl="1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построение иерархической структуры показателей (признаков);</a:t>
            </a:r>
          </a:p>
          <a:p>
            <a:pPr marL="914400" lvl="1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оценивание значимости отдельных частных показателей для каждого уровня иерархии;</a:t>
            </a:r>
          </a:p>
          <a:p>
            <a:pPr marL="914400" lvl="1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сравнение имеющихся альтернатив и выбор наилучшей из них.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956DAD8-52C6-065C-0A54-D3E4C62BC667}"/>
              </a:ext>
            </a:extLst>
          </p:cNvPr>
          <p:cNvSpPr/>
          <p:nvPr/>
        </p:nvSpPr>
        <p:spPr>
          <a:xfrm>
            <a:off x="1615776" y="449242"/>
            <a:ext cx="21718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</a:t>
            </a:r>
          </a:p>
        </p:txBody>
      </p:sp>
    </p:spTree>
    <p:extLst>
      <p:ext uri="{BB962C8B-B14F-4D97-AF65-F5344CB8AC3E}">
        <p14:creationId xmlns:p14="http://schemas.microsoft.com/office/powerpoint/2010/main" val="19615764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:a14="http://schemas.microsoft.com/office/drawing/2010/main" xmlns:mc="http://schemas.openxmlformats.org/markup-compatibility/2006" xmlns="" id="{E9391C6A-C7C4-72FF-9FD1-E4C56DDE05FA}"/>
              </a:ext>
            </a:extLst>
          </p:cNvPr>
          <p:cNvSpPr txBox="1"/>
          <p:nvPr/>
        </p:nvSpPr>
        <p:spPr>
          <a:xfrm>
            <a:off x="457200" y="1520456"/>
            <a:ext cx="11546958" cy="317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этап. 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согласованности иерархии в целом. </a:t>
            </a:r>
            <a:endParaRPr lang="ru-RU" sz="24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Согласованность всей иерархии можно найти, перемножая каждый индекс согласованности на приоритет соответствующего критерия и суммируя полученные числа.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Затем результат делится на выражение такого же типа, но со случайным индексом согласованности, соответствующим размерам каждой взвешенной приоритетами матрицы.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Приемлемым является отношение согласованности около 10 % или менее.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161800B-B45D-6AEE-D3DD-7D5338153CAB}"/>
              </a:ext>
            </a:extLst>
          </p:cNvPr>
          <p:cNvSpPr/>
          <p:nvPr/>
        </p:nvSpPr>
        <p:spPr>
          <a:xfrm>
            <a:off x="1647673" y="427977"/>
            <a:ext cx="25342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Этапы МАИ</a:t>
            </a:r>
          </a:p>
          <a:p>
            <a:endParaRPr lang="ru-RU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6362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21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F6EDC7A-798E-48BB-B9D2-97A8385941A5}"/>
              </a:ext>
            </a:extLst>
          </p:cNvPr>
          <p:cNvSpPr txBox="1"/>
          <p:nvPr/>
        </p:nvSpPr>
        <p:spPr>
          <a:xfrm>
            <a:off x="343786" y="1499191"/>
            <a:ext cx="11504428" cy="4223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Требуется выбрать наиболее предпочтительную стратегию развития одной из машиностроительных отраслей в стране.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Имеется 3 сценария</a:t>
            </a:r>
            <a:r>
              <a:rPr lang="ru-RU" sz="24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импорт соответствующей продукции;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создание только сборочного производства;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создание полного производственного цикла.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Считается, что при каждом подходе качество продукции будет примерно одинаковым.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4178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22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39AD562-40AF-7412-9D5E-636FCCAC242A}"/>
              </a:ext>
            </a:extLst>
          </p:cNvPr>
          <p:cNvSpPr txBox="1"/>
          <p:nvPr/>
        </p:nvSpPr>
        <p:spPr>
          <a:xfrm>
            <a:off x="473961" y="1479945"/>
            <a:ext cx="11238614" cy="491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принятии решения учитываются мнения:</a:t>
            </a:r>
            <a:endParaRPr lang="ru-RU" sz="2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представителей отрасли: их интересует только прибыль;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представителей потребления: их интересуют низкие цены и достаточно быстрые сроки поставки продукции;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государственных органов: они заинтересованы прежде всего в налоговых поступлениях, затем в создании новых рабочих мест и, наконец, низких ценах на продукцию.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Известно, что наибольшее влияние на принятие решения могут оказать потребители, немного меньшие и примерно равные – представители отрасли машиностроения и государство.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CA790F1-6934-FF19-1959-6C32BB0E9C17}"/>
              </a:ext>
            </a:extLst>
          </p:cNvPr>
          <p:cNvSpPr/>
          <p:nvPr/>
        </p:nvSpPr>
        <p:spPr>
          <a:xfrm>
            <a:off x="1647673" y="427977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30251439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23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786A24B-82B4-BCC9-49B7-41708E8F5A8F}"/>
              </a:ext>
            </a:extLst>
          </p:cNvPr>
          <p:cNvSpPr txBox="1"/>
          <p:nvPr/>
        </p:nvSpPr>
        <p:spPr>
          <a:xfrm>
            <a:off x="428847" y="1451088"/>
            <a:ext cx="5369525" cy="4485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Характеристики сценариев:</a:t>
            </a:r>
            <a:endParaRPr lang="ru-RU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относительно прибыли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полном импорте прибыль отсутствует;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создании сборочного производства прибыль составит ~15 млн </a:t>
            </a:r>
            <a:r>
              <a:rPr lang="ru-RU" sz="2000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д.е</a:t>
            </a: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год;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создании полного цикла прибыль составит ~30 млн </a:t>
            </a:r>
            <a:r>
              <a:rPr lang="ru-RU" sz="2000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д.е</a:t>
            </a: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год.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относительно цены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tabLst>
                <a:tab pos="1795463" algn="l"/>
                <a:tab pos="2687638" algn="l"/>
              </a:tabLst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минимальная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сборочном пр-ве;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чуть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больше при полном импорте;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самая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высокая при полном цикле.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3256370-B82E-5ED4-2588-8E23F148F52F}"/>
              </a:ext>
            </a:extLst>
          </p:cNvPr>
          <p:cNvSpPr/>
          <p:nvPr/>
        </p:nvSpPr>
        <p:spPr>
          <a:xfrm>
            <a:off x="1647673" y="427977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F99680D-1C0B-DF19-BE62-C3C3719EB956}"/>
              </a:ext>
            </a:extLst>
          </p:cNvPr>
          <p:cNvSpPr txBox="1"/>
          <p:nvPr/>
        </p:nvSpPr>
        <p:spPr>
          <a:xfrm>
            <a:off x="6010073" y="1451088"/>
            <a:ext cx="5918604" cy="4632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относительно сроков:</a:t>
            </a:r>
            <a:endParaRPr lang="ru-RU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полном импорте 5-6 месяцев;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сборочном производстве 3-4 года;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полном цикле 5-6 лет.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относительно налогов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импорте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млн </a:t>
            </a:r>
            <a:r>
              <a:rPr lang="ru-RU" sz="2000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д.е</a:t>
            </a: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год;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сборочном производстве 8 млн;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полном цикле 9 млн.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относительно рабочих мест:</a:t>
            </a:r>
            <a:endParaRPr lang="ru-RU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импорте нет рабочих мест;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сборочном </a:t>
            </a:r>
            <a:r>
              <a:rPr lang="ru-RU" sz="2000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произ-ве</a:t>
            </a: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6000 новых мест;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полном цикле 7000 новых мест.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1880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24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F986F0A-528D-EC81-D862-A3360C6C98D5}"/>
              </a:ext>
            </a:extLst>
          </p:cNvPr>
          <p:cNvSpPr txBox="1"/>
          <p:nvPr/>
        </p:nvSpPr>
        <p:spPr>
          <a:xfrm>
            <a:off x="552893" y="1594009"/>
            <a:ext cx="3646967" cy="1330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Рассмотрим представленную иерархию.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344B81F-29D0-E6F9-1438-8E2D258AD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621" y="1319765"/>
            <a:ext cx="6573766" cy="52617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37B6C90-372B-2D89-2BE9-C645E9373F89}"/>
              </a:ext>
            </a:extLst>
          </p:cNvPr>
          <p:cNvSpPr txBox="1"/>
          <p:nvPr/>
        </p:nvSpPr>
        <p:spPr>
          <a:xfrm>
            <a:off x="552892" y="3046177"/>
            <a:ext cx="4063495" cy="770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Отметим, что она в общем-то не является сбалансированной.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CD9B921-688D-F7F2-8F26-59622236A3C3}"/>
              </a:ext>
            </a:extLst>
          </p:cNvPr>
          <p:cNvSpPr/>
          <p:nvPr/>
        </p:nvSpPr>
        <p:spPr>
          <a:xfrm>
            <a:off x="1647673" y="427977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4087919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25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CD9B921-688D-F7F2-8F26-59622236A3C3}"/>
              </a:ext>
            </a:extLst>
          </p:cNvPr>
          <p:cNvSpPr/>
          <p:nvPr/>
        </p:nvSpPr>
        <p:spPr>
          <a:xfrm>
            <a:off x="1647673" y="427977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F3407EB2-E124-3FE8-96A1-11E586A76B4F}"/>
                  </a:ext>
                </a:extLst>
              </p:cNvPr>
              <p:cNvSpPr txBox="1"/>
              <p:nvPr/>
            </p:nvSpPr>
            <p:spPr>
              <a:xfrm>
                <a:off x="795106" y="1370505"/>
                <a:ext cx="10601787" cy="52110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4000"/>
                  </a:lnSpc>
                </a:pP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Перейдем к описанию процесса построения модели выбора.</a:t>
                </a:r>
              </a:p>
              <a:p>
                <a:pPr>
                  <a:lnSpc>
                    <a:spcPct val="114000"/>
                  </a:lnSpc>
                </a:pPr>
                <a:r>
                  <a:rPr lang="ru-RU" sz="2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Шаг 1.</a:t>
                </a: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Анализ задачи и построение иерархии. Иерархическое представление задачи.</a:t>
                </a:r>
                <a:b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</a:br>
                <a:r>
                  <a:rPr lang="ru-RU" sz="2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Шаг 2.</a:t>
                </a: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Вычисление локальных приоритетов</a:t>
                </a:r>
                <a:r>
                  <a:rPr lang="en-US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и оценка согласованности суждений.</a:t>
                </a:r>
              </a:p>
              <a:p>
                <a:pPr>
                  <a:lnSpc>
                    <a:spcPct val="114000"/>
                  </a:lnSpc>
                </a:pP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Используя метод парных сравнений, определим следующие показатели:</a:t>
                </a:r>
              </a:p>
              <a:p>
                <a:pPr marL="800100" lvl="1" indent="-342900">
                  <a:lnSpc>
                    <a:spcPct val="114000"/>
                  </a:lnSpc>
                  <a:buFont typeface="Arial" panose="020B0604020202020204" pitchFamily="34" charset="0"/>
                  <a:buChar char="•"/>
                </a:pP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приоритеты элементов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ru-RU" sz="24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относительно главной цели (оценки влияния заинтересованных сторон на выбор сценария);</a:t>
                </a:r>
              </a:p>
              <a:p>
                <a:pPr marL="800100" lvl="1" indent="-342900">
                  <a:lnSpc>
                    <a:spcPct val="114000"/>
                  </a:lnSpc>
                  <a:buFont typeface="Arial" panose="020B0604020202020204" pitchFamily="34" charset="0"/>
                  <a:buChar char="•"/>
                </a:pP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приоритеты критериев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относительно элементов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(степени</a:t>
                </a:r>
                <a:r>
                  <a:rPr lang="en-US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важности критериев для каждой из заинтересованных</a:t>
                </a:r>
                <a:r>
                  <a:rPr lang="en-US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сторон</a:t>
                </a:r>
                <a:r>
                  <a:rPr lang="en-US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);</a:t>
                </a:r>
              </a:p>
              <a:p>
                <a:pPr marL="800100" lvl="1" indent="-342900">
                  <a:lnSpc>
                    <a:spcPct val="114000"/>
                  </a:lnSpc>
                  <a:buFont typeface="Arial" panose="020B0604020202020204" pitchFamily="34" charset="0"/>
                  <a:buChar char="•"/>
                </a:pP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приоритеты альтернатив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(сценариев развития) относительно критериев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407EB2-E124-3FE8-96A1-11E586A76B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106" y="1370505"/>
                <a:ext cx="10601787" cy="5211042"/>
              </a:xfrm>
              <a:prstGeom prst="rect">
                <a:avLst/>
              </a:prstGeom>
              <a:blipFill>
                <a:blip r:embed="rId3"/>
                <a:stretch>
                  <a:fillRect l="-862" t="-585" r="-172" b="-1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68888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26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6575F308-F19A-E3FA-F61A-92376E5CA466}"/>
                  </a:ext>
                </a:extLst>
              </p:cNvPr>
              <p:cNvSpPr txBox="1"/>
              <p:nvPr/>
            </p:nvSpPr>
            <p:spPr>
              <a:xfrm>
                <a:off x="489098" y="1260448"/>
                <a:ext cx="11414144" cy="16619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000" b="1" i="1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Составим м</a:t>
                </a:r>
                <a:r>
                  <a:rPr lang="ru-RU" sz="2000" b="1" i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атрицы попарных сравнений для каждого </a:t>
                </a:r>
                <a:r>
                  <a:rPr lang="ru-RU" sz="2000" b="1" i="1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уровня:</a:t>
                </a:r>
                <a:endParaRPr lang="ru-RU" sz="2000" b="1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0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 </a:t>
                </a:r>
                <a:r>
                  <a:rPr lang="ru-RU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этой целью построим необходимые матрицы парных сравнений и для каждой матрицы рассчитаем нормализованный вектор приоритетов (</a:t>
                </a:r>
                <a:r>
                  <a:rPr lang="en-US" sz="20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ru-RU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), максимальное собственное число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ru-RU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и отношение согласованности (</a:t>
                </a:r>
                <a:r>
                  <a:rPr lang="en-US" sz="20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CR</a:t>
                </a:r>
                <a:r>
                  <a:rPr lang="ru-RU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 </a:t>
                </a:r>
                <a:endParaRPr lang="ru-RU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6575F308-F19A-E3FA-F61A-92376E5CA4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098" y="1260448"/>
                <a:ext cx="11414144" cy="1661993"/>
              </a:xfrm>
              <a:prstGeom prst="rect">
                <a:avLst/>
              </a:prstGeom>
              <a:blipFill rotWithShape="1">
                <a:blip r:embed="rId3"/>
                <a:stretch>
                  <a:fillRect l="-534" t="-735" r="-534" b="-4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249F307-3121-B94B-FF5E-B2D5244DA82A}"/>
              </a:ext>
            </a:extLst>
          </p:cNvPr>
          <p:cNvSpPr txBox="1"/>
          <p:nvPr/>
        </p:nvSpPr>
        <p:spPr>
          <a:xfrm>
            <a:off x="489098" y="5610325"/>
            <a:ext cx="10732277" cy="770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Эта матрица полностью согласованна. 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 же является итоговой матрицей 1 уровня, потому что альтернатива на верхнем уровне всего одна – исходная гипотеза.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99D42C1-ADA7-2E09-F386-B1C60D907BB2}"/>
              </a:ext>
            </a:extLst>
          </p:cNvPr>
          <p:cNvSpPr/>
          <p:nvPr/>
        </p:nvSpPr>
        <p:spPr>
          <a:xfrm>
            <a:off x="1647673" y="427977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Таблица 6">
                <a:extLst>
                  <a:ext uri="{FF2B5EF4-FFF2-40B4-BE49-F238E27FC236}">
                    <a16:creationId xmlns:a16="http://schemas.microsoft.com/office/drawing/2014/main" xmlns="" id="{1617CA64-0E04-5978-6D06-0AA9B6E4A81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66147930"/>
                  </p:ext>
                </p:extLst>
              </p:nvPr>
            </p:nvGraphicFramePr>
            <p:xfrm>
              <a:off x="2158230" y="2922441"/>
              <a:ext cx="7071701" cy="2680907"/>
            </p:xfrm>
            <a:graphic>
              <a:graphicData uri="http://schemas.openxmlformats.org/drawingml/2006/table">
                <a:tbl>
                  <a:tblPr/>
                  <a:tblGrid>
                    <a:gridCol w="1010243">
                      <a:extLst>
                        <a:ext uri="{9D8B030D-6E8A-4147-A177-3AD203B41FA5}">
                          <a16:colId xmlns:a16="http://schemas.microsoft.com/office/drawing/2014/main" xmlns="" val="2039705046"/>
                        </a:ext>
                      </a:extLst>
                    </a:gridCol>
                    <a:gridCol w="1010243">
                      <a:extLst>
                        <a:ext uri="{9D8B030D-6E8A-4147-A177-3AD203B41FA5}">
                          <a16:colId xmlns:a16="http://schemas.microsoft.com/office/drawing/2014/main" xmlns="" val="4026970361"/>
                        </a:ext>
                      </a:extLst>
                    </a:gridCol>
                    <a:gridCol w="1010243">
                      <a:extLst>
                        <a:ext uri="{9D8B030D-6E8A-4147-A177-3AD203B41FA5}">
                          <a16:colId xmlns:a16="http://schemas.microsoft.com/office/drawing/2014/main" xmlns="" val="3085565923"/>
                        </a:ext>
                      </a:extLst>
                    </a:gridCol>
                    <a:gridCol w="1010243">
                      <a:extLst>
                        <a:ext uri="{9D8B030D-6E8A-4147-A177-3AD203B41FA5}">
                          <a16:colId xmlns:a16="http://schemas.microsoft.com/office/drawing/2014/main" xmlns="" val="548926704"/>
                        </a:ext>
                      </a:extLst>
                    </a:gridCol>
                    <a:gridCol w="1010243">
                      <a:extLst>
                        <a:ext uri="{9D8B030D-6E8A-4147-A177-3AD203B41FA5}">
                          <a16:colId xmlns:a16="http://schemas.microsoft.com/office/drawing/2014/main" xmlns="" val="3241217348"/>
                        </a:ext>
                      </a:extLst>
                    </a:gridCol>
                    <a:gridCol w="1010243">
                      <a:extLst>
                        <a:ext uri="{9D8B030D-6E8A-4147-A177-3AD203B41FA5}">
                          <a16:colId xmlns:a16="http://schemas.microsoft.com/office/drawing/2014/main" xmlns="" val="3610584869"/>
                        </a:ext>
                      </a:extLst>
                    </a:gridCol>
                    <a:gridCol w="1010243">
                      <a:extLst>
                        <a:ext uri="{9D8B030D-6E8A-4147-A177-3AD203B41FA5}">
                          <a16:colId xmlns:a16="http://schemas.microsoft.com/office/drawing/2014/main" xmlns="" val="1523996038"/>
                        </a:ext>
                      </a:extLst>
                    </a:gridCol>
                  </a:tblGrid>
                  <a:tr h="747992">
                    <a:tc gridSpan="7"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Какой субъект оказывает наибольшее влияние на направление развития отрасли?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4100143963"/>
                      </a:ext>
                    </a:extLst>
                  </a:tr>
                  <a:tr h="269093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S1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S2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S3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Σ</a:t>
                          </a:r>
                          <a:r>
                            <a:rPr lang="en-US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S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W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Wn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71688239"/>
                      </a:ext>
                    </a:extLst>
                  </a:tr>
                  <a:tr h="269093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S1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1/3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2,33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0,693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0,2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230246838"/>
                      </a:ext>
                    </a:extLst>
                  </a:tr>
                  <a:tr h="269093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S2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3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3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7,00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2,080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0,6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721718153"/>
                      </a:ext>
                    </a:extLst>
                  </a:tr>
                  <a:tr h="269093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S3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1/3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2,33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0,693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0,2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230065383"/>
                      </a:ext>
                    </a:extLst>
                  </a:tr>
                  <a:tr h="269093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Σ</a:t>
                          </a:r>
                          <a:r>
                            <a:rPr lang="en-US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S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5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1 2/3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5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649605564"/>
                      </a:ext>
                    </a:extLst>
                  </a:tr>
                  <a:tr h="318357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b="1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1600" b="1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𝝀</m:t>
                                    </m:r>
                                  </m:e>
                                  <m:sub>
                                    <m:r>
                                      <a:rPr lang="en-US" sz="1600" b="1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𝒎𝒂𝒙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3,00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690760796"/>
                      </a:ext>
                    </a:extLst>
                  </a:tr>
                  <a:tr h="269093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CI (</a:t>
                          </a:r>
                          <a:r>
                            <a:rPr lang="ru-RU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ИС)*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0,00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CR (</a:t>
                          </a:r>
                          <a:r>
                            <a:rPr lang="ru-RU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ОС)*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08147356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" name="Таблица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617CA64-0E04-5978-6D06-0AA9B6E4A81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66147930"/>
                  </p:ext>
                </p:extLst>
              </p:nvPr>
            </p:nvGraphicFramePr>
            <p:xfrm>
              <a:off x="2158230" y="2922441"/>
              <a:ext cx="7071701" cy="2680907"/>
            </p:xfrm>
            <a:graphic>
              <a:graphicData uri="http://schemas.openxmlformats.org/drawingml/2006/table">
                <a:tbl>
                  <a:tblPr/>
                  <a:tblGrid>
                    <a:gridCol w="101024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39705046"/>
                        </a:ext>
                      </a:extLst>
                    </a:gridCol>
                    <a:gridCol w="101024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4026970361"/>
                        </a:ext>
                      </a:extLst>
                    </a:gridCol>
                    <a:gridCol w="101024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085565923"/>
                        </a:ext>
                      </a:extLst>
                    </a:gridCol>
                    <a:gridCol w="101024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548926704"/>
                        </a:ext>
                      </a:extLst>
                    </a:gridCol>
                    <a:gridCol w="101024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241217348"/>
                        </a:ext>
                      </a:extLst>
                    </a:gridCol>
                    <a:gridCol w="101024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610584869"/>
                        </a:ext>
                      </a:extLst>
                    </a:gridCol>
                    <a:gridCol w="101024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523996038"/>
                        </a:ext>
                      </a:extLst>
                    </a:gridCol>
                  </a:tblGrid>
                  <a:tr h="747992">
                    <a:tc gridSpan="7"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Какой субъект оказывает наибольшее влияние на направление развития отрасли?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4100143963"/>
                      </a:ext>
                    </a:extLst>
                  </a:tr>
                  <a:tr h="269093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S1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S2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S3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Σ</a:t>
                          </a:r>
                          <a:r>
                            <a:rPr lang="en-US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S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W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Wn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471688239"/>
                      </a:ext>
                    </a:extLst>
                  </a:tr>
                  <a:tr h="269093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S1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1/3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2,33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0,693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0,2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230246838"/>
                      </a:ext>
                    </a:extLst>
                  </a:tr>
                  <a:tr h="269093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S2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3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3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7,00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2,080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0,6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721718153"/>
                      </a:ext>
                    </a:extLst>
                  </a:tr>
                  <a:tr h="269093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S3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1/3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2,33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0,693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0,2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4230065383"/>
                      </a:ext>
                    </a:extLst>
                  </a:tr>
                  <a:tr h="269093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Σ</a:t>
                          </a:r>
                          <a:r>
                            <a:rPr lang="en-US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S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5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1 2/3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5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649605564"/>
                      </a:ext>
                    </a:extLst>
                  </a:tr>
                  <a:tr h="31835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661538" r="-599398" b="-12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3,00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690760796"/>
                      </a:ext>
                    </a:extLst>
                  </a:tr>
                  <a:tr h="269093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CI (</a:t>
                          </a:r>
                          <a:r>
                            <a:rPr lang="ru-RU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ИС)*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0,00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CR (</a:t>
                          </a:r>
                          <a:r>
                            <a:rPr lang="ru-RU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ОС)*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6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ru-RU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408147356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C8648B-A89B-3018-F0D4-FBB4422A0F89}"/>
              </a:ext>
            </a:extLst>
          </p:cNvPr>
          <p:cNvSpPr txBox="1"/>
          <p:nvPr/>
        </p:nvSpPr>
        <p:spPr>
          <a:xfrm>
            <a:off x="489098" y="6381770"/>
            <a:ext cx="10409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* CI – consistency index (</a:t>
            </a:r>
            <a:r>
              <a:rPr lang="ru-RU" i="1" dirty="0"/>
              <a:t>индекс согласованности), </a:t>
            </a:r>
            <a:r>
              <a:rPr lang="en-US" i="1" dirty="0"/>
              <a:t>CR – consistency ratio (</a:t>
            </a:r>
            <a:r>
              <a:rPr lang="ru-RU" i="1" dirty="0"/>
              <a:t>отношение согласованности).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2400" y="2922441"/>
            <a:ext cx="1419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Уровень </a:t>
            </a:r>
            <a:r>
              <a:rPr lang="en-US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ru-RU" i="1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4176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27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CD9B921-688D-F7F2-8F26-59622236A3C3}"/>
              </a:ext>
            </a:extLst>
          </p:cNvPr>
          <p:cNvSpPr/>
          <p:nvPr/>
        </p:nvSpPr>
        <p:spPr>
          <a:xfrm>
            <a:off x="1647673" y="427977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F3407EB2-E124-3FE8-96A1-11E586A76B4F}"/>
                  </a:ext>
                </a:extLst>
              </p:cNvPr>
              <p:cNvSpPr txBox="1"/>
              <p:nvPr/>
            </p:nvSpPr>
            <p:spPr>
              <a:xfrm>
                <a:off x="657726" y="1370505"/>
                <a:ext cx="10780295" cy="4154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 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этой матрице, например, элемент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b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1/3 означает, что  субъект 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(представители машиностроительной отрасли) </a:t>
                </a:r>
                <a:r>
                  <a:rPr lang="ru-RU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имеет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немного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меньшее 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влияние на выбор сценария, чем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(представители отраслей- потребителей). </a:t>
                </a:r>
                <a:endParaRPr lang="en-US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Элемент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b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13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 означает, что представители машиностроительной отрасли и государственные органы (субъект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имеют примерно равное влияние.</a:t>
                </a:r>
              </a:p>
              <a:p>
                <a:endParaRPr lang="en-US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Нетрудно 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видеть что построенная матрица </a:t>
                </a:r>
                <a:r>
                  <a:rPr lang="ru-RU" sz="24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сверхтранзитивна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что является следствием полной согласованности ее элементов. Соответственно, для нее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3 и 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CR 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0.</a:t>
                </a:r>
                <a:endParaRPr 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3407EB2-E124-3FE8-96A1-11E586A76B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726" y="1370505"/>
                <a:ext cx="10780295" cy="4154984"/>
              </a:xfrm>
              <a:prstGeom prst="rect">
                <a:avLst/>
              </a:prstGeom>
              <a:blipFill rotWithShape="1">
                <a:blip r:embed="rId3"/>
                <a:stretch>
                  <a:fillRect l="-905" t="-1175" r="-1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554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28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6CFBD606-3FDA-6CF8-42FF-6C73BEA5D3D5}"/>
                  </a:ext>
                </a:extLst>
              </p:cNvPr>
              <p:cNvSpPr txBox="1"/>
              <p:nvPr/>
            </p:nvSpPr>
            <p:spPr>
              <a:xfrm>
                <a:off x="893683" y="1501401"/>
                <a:ext cx="11073727" cy="10945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Уровень </a:t>
                </a:r>
                <a:r>
                  <a:rPr lang="en-US" sz="2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2200" i="1" baseline="-25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Вычислим приоритеты критериев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относительно элементов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6CFBD606-3FDA-6CF8-42FF-6C73BEA5D3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683" y="1501401"/>
                <a:ext cx="11073727" cy="1094530"/>
              </a:xfrm>
              <a:prstGeom prst="rect">
                <a:avLst/>
              </a:prstGeom>
              <a:blipFill rotWithShape="1">
                <a:blip r:embed="rId3"/>
                <a:stretch>
                  <a:fillRect l="-716" t="-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2A3FF1E-2DA2-A83D-8947-16BE3E5F0AA4}"/>
              </a:ext>
            </a:extLst>
          </p:cNvPr>
          <p:cNvSpPr/>
          <p:nvPr/>
        </p:nvSpPr>
        <p:spPr>
          <a:xfrm>
            <a:off x="1647673" y="427977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Таблица 6">
                <a:extLst>
                  <a:ext uri="{FF2B5EF4-FFF2-40B4-BE49-F238E27FC236}">
                    <a16:creationId xmlns:a16="http://schemas.microsoft.com/office/drawing/2014/main" xmlns="" id="{AEE0040E-C2C6-A279-D00D-92ED5E67D1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12273222"/>
                  </p:ext>
                </p:extLst>
              </p:nvPr>
            </p:nvGraphicFramePr>
            <p:xfrm>
              <a:off x="249506" y="2048666"/>
              <a:ext cx="5782326" cy="2164885"/>
            </p:xfrm>
            <a:graphic>
              <a:graphicData uri="http://schemas.openxmlformats.org/drawingml/2006/table">
                <a:tbl>
                  <a:tblPr/>
                  <a:tblGrid>
                    <a:gridCol w="963721">
                      <a:extLst>
                        <a:ext uri="{9D8B030D-6E8A-4147-A177-3AD203B41FA5}">
                          <a16:colId xmlns:a16="http://schemas.microsoft.com/office/drawing/2014/main" xmlns="" val="2054563954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="" val="1062781028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="" val="3956416594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="" val="1130581220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="" val="1200828604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="" val="3366054512"/>
                        </a:ext>
                      </a:extLst>
                    </a:gridCol>
                  </a:tblGrid>
                  <a:tr h="534417">
                    <a:tc gridSpan="6"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Какой критерий более важен для отраслей-потребителей?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961026648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S1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l-GR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Σ</a:t>
                          </a:r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W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Wn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690892263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5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6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2,236068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0,833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37103565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1/5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1/5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0,447214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0,167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605908888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l-GR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Σ</a:t>
                          </a:r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1,20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6,00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128784414"/>
                      </a:ext>
                    </a:extLst>
                  </a:tr>
                  <a:tr h="358048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b="1" i="1" u="none" strike="noStrike" kern="1200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1600" b="1" i="1" u="none" strike="noStrike" kern="1200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𝝀</m:t>
                                    </m:r>
                                  </m:e>
                                  <m:sub>
                                    <m:r>
                                      <a:rPr lang="en-US" sz="1600" b="1" i="1" u="none" strike="noStrike" kern="1200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𝒎𝒂𝒙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b="1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2,00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282041907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CI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CR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72625509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" name="Таблица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EE0040E-C2C6-A279-D00D-92ED5E67D1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12273222"/>
                  </p:ext>
                </p:extLst>
              </p:nvPr>
            </p:nvGraphicFramePr>
            <p:xfrm>
              <a:off x="249506" y="2048666"/>
              <a:ext cx="5782326" cy="2164885"/>
            </p:xfrm>
            <a:graphic>
              <a:graphicData uri="http://schemas.openxmlformats.org/drawingml/2006/table">
                <a:tbl>
                  <a:tblPr/>
                  <a:tblGrid>
                    <a:gridCol w="96372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54563954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062781028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956416594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130581220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200828604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366054512"/>
                        </a:ext>
                      </a:extLst>
                    </a:gridCol>
                  </a:tblGrid>
                  <a:tr h="534417">
                    <a:tc gridSpan="6"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Какой критерий более важен для отраслей-потребителей?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961026648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S1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l-GR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Σ</a:t>
                          </a:r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W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Wn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690892263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5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6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2,236068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0,833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437103565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1/5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1/5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0,447214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0,167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605908888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l-GR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Σ</a:t>
                          </a:r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1,20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6,00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4128784414"/>
                      </a:ext>
                    </a:extLst>
                  </a:tr>
                  <a:tr h="35804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633" t="-439655" r="-500633" b="-110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2,00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282041907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CI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CR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72625509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1" name="Таблица 10">
                <a:extLst>
                  <a:ext uri="{FF2B5EF4-FFF2-40B4-BE49-F238E27FC236}">
                    <a16:creationId xmlns:a16="http://schemas.microsoft.com/office/drawing/2014/main" xmlns="" id="{84574AD5-ADF1-486F-D8C4-307BDF9B569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30998732"/>
                  </p:ext>
                </p:extLst>
              </p:nvPr>
            </p:nvGraphicFramePr>
            <p:xfrm>
              <a:off x="5676407" y="4301500"/>
              <a:ext cx="5782329" cy="2280047"/>
            </p:xfrm>
            <a:graphic>
              <a:graphicData uri="http://schemas.openxmlformats.org/drawingml/2006/table">
                <a:tbl>
                  <a:tblPr/>
                  <a:tblGrid>
                    <a:gridCol w="826047">
                      <a:extLst>
                        <a:ext uri="{9D8B030D-6E8A-4147-A177-3AD203B41FA5}">
                          <a16:colId xmlns:a16="http://schemas.microsoft.com/office/drawing/2014/main" xmlns="" val="1253065478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="" val="482315487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="" val="4234471356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="" val="1134131100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="" val="652747515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="" val="4059036627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="" val="750072868"/>
                        </a:ext>
                      </a:extLst>
                    </a:gridCol>
                  </a:tblGrid>
                  <a:tr h="363985">
                    <a:tc gridSpan="7"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Какой критерий более важен для государственных органов?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2180334953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S3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C4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l-GR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Σ</a:t>
                          </a:r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W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Wn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638529448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1/7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1/5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1,34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0,306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0,075057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690265466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C4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7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2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10,00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2,410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0,591727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154365216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5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1/2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6,50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1,357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0,333216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593873757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l-GR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Σ</a:t>
                          </a:r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13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2/3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3 1/5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109608803"/>
                      </a:ext>
                    </a:extLst>
                  </a:tr>
                  <a:tr h="303801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b="1" i="1" u="none" strike="noStrike" kern="1200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1600" b="1" i="1" u="none" strike="noStrike" kern="1200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𝝀</m:t>
                                    </m:r>
                                  </m:e>
                                  <m:sub>
                                    <m:r>
                                      <a:rPr lang="en-US" sz="1600" b="1" i="1" u="none" strike="noStrike" kern="1200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𝒎𝒂𝒙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b="1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3,01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52183520"/>
                      </a:ext>
                    </a:extLst>
                  </a:tr>
                  <a:tr h="345436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CI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0,0071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CR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0,0122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62425423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1" name="Таблица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4574AD5-ADF1-486F-D8C4-307BDF9B569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30998732"/>
                  </p:ext>
                </p:extLst>
              </p:nvPr>
            </p:nvGraphicFramePr>
            <p:xfrm>
              <a:off x="5676407" y="4301500"/>
              <a:ext cx="5782329" cy="2280047"/>
            </p:xfrm>
            <a:graphic>
              <a:graphicData uri="http://schemas.openxmlformats.org/drawingml/2006/table">
                <a:tbl>
                  <a:tblPr/>
                  <a:tblGrid>
                    <a:gridCol w="82604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253065478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482315487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4234471356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134131100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652747515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4059036627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750072868"/>
                        </a:ext>
                      </a:extLst>
                    </a:gridCol>
                  </a:tblGrid>
                  <a:tr h="363985">
                    <a:tc gridSpan="7"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Какой критерий более важен для государственных органов?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180334953"/>
                      </a:ext>
                    </a:extLst>
                  </a:tr>
                  <a:tr h="253365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S3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C4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l-GR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Σ</a:t>
                          </a:r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W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Wn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638529448"/>
                      </a:ext>
                    </a:extLst>
                  </a:tr>
                  <a:tr h="253365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1/7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1/5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1,34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0,306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0,075057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690265466"/>
                      </a:ext>
                    </a:extLst>
                  </a:tr>
                  <a:tr h="253365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C4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7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2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10,00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2,410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0,591727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154365216"/>
                      </a:ext>
                    </a:extLst>
                  </a:tr>
                  <a:tr h="253365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5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1/2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6,50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1,357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0,333216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593873757"/>
                      </a:ext>
                    </a:extLst>
                  </a:tr>
                  <a:tr h="253365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l-GR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Σ</a:t>
                          </a:r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13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2/3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3 1/5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109608803"/>
                      </a:ext>
                    </a:extLst>
                  </a:tr>
                  <a:tr h="30380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t="-548980" r="-597794" b="-1448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3,01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52183520"/>
                      </a:ext>
                    </a:extLst>
                  </a:tr>
                  <a:tr h="345436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CI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0,0071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CR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0,0122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62425423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6096000" y="2092909"/>
                <a:ext cx="6096000" cy="178920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ru-RU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Представители</a:t>
                </a:r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машиностроительной	отрасли заинтересованы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только в получении прибыли.  Поэтому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сравнение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критериев не требуется.  </a:t>
                </a:r>
                <a:endParaRPr lang="en-US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Локальный  </a:t>
                </a:r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приоритет  критерия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(прибыль)  для  данного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субъекта равен единице: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11</m:t>
                        </m:r>
                      </m:sub>
                      <m:sup>
                        <m: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1,2</m:t>
                        </m:r>
                      </m:sup>
                    </m:sSubSup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=1,</a:t>
                </a:r>
              </a:p>
              <a:p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приоритеты остальных критериев –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нулевые.</a:t>
                </a: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092909"/>
                <a:ext cx="6096000" cy="1789208"/>
              </a:xfrm>
              <a:prstGeom prst="rect">
                <a:avLst/>
              </a:prstGeom>
              <a:blipFill rotWithShape="1">
                <a:blip r:embed="rId6"/>
                <a:stretch>
                  <a:fillRect l="-800" t="-1701" b="-44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288759" y="4331368"/>
                <a:ext cx="5165558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Двух </a:t>
                </a:r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других субъектов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отрасли-потребители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ru-RU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государственные органы) интересуют несколько критериев, поэтому необходимо сравнение последних по важности. Соответствующие матрицы парных  сравнений  и  результаты  их  обработки  представлены в таблице.</a:t>
                </a:r>
                <a:r>
                  <a:rPr lang="ru-RU" dirty="0">
                    <a:solidFill>
                      <a:srgbClr val="000000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/>
                </a:r>
                <a:br>
                  <a:rPr lang="ru-RU" dirty="0">
                    <a:solidFill>
                      <a:srgbClr val="000000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endParaRPr lang="ru-RU" dirty="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759" y="4331368"/>
                <a:ext cx="5165558" cy="2308324"/>
              </a:xfrm>
              <a:prstGeom prst="rect">
                <a:avLst/>
              </a:prstGeom>
              <a:blipFill rotWithShape="1">
                <a:blip r:embed="rId7"/>
                <a:stretch>
                  <a:fillRect l="-943" t="-1323" r="-4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56474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29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6A53479-7D24-5224-A6B1-FAFC532B9F56}"/>
              </a:ext>
            </a:extLst>
          </p:cNvPr>
          <p:cNvSpPr txBox="1"/>
          <p:nvPr/>
        </p:nvSpPr>
        <p:spPr>
          <a:xfrm>
            <a:off x="588818" y="1456817"/>
            <a:ext cx="8601738" cy="482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Составляется матрица </a:t>
            </a:r>
            <a:r>
              <a:rPr lang="ru-RU" sz="2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влияния</a:t>
            </a:r>
            <a:r>
              <a:rPr lang="en-US" sz="2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sz="2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2400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этого уровня: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2B8804E-C1EA-C071-81A3-AD3115C3AB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905970"/>
              </p:ext>
            </p:extLst>
          </p:nvPr>
        </p:nvGraphicFramePr>
        <p:xfrm>
          <a:off x="588818" y="2130224"/>
          <a:ext cx="8148910" cy="1135380"/>
        </p:xfrm>
        <a:graphic>
          <a:graphicData uri="http://schemas.openxmlformats.org/drawingml/2006/table">
            <a:tbl>
              <a:tblPr/>
              <a:tblGrid>
                <a:gridCol w="1164130">
                  <a:extLst>
                    <a:ext uri="{9D8B030D-6E8A-4147-A177-3AD203B41FA5}">
                      <a16:colId xmlns:a16="http://schemas.microsoft.com/office/drawing/2014/main" xmlns="" val="409953442"/>
                    </a:ext>
                  </a:extLst>
                </a:gridCol>
                <a:gridCol w="1164130">
                  <a:extLst>
                    <a:ext uri="{9D8B030D-6E8A-4147-A177-3AD203B41FA5}">
                      <a16:colId xmlns:a16="http://schemas.microsoft.com/office/drawing/2014/main" xmlns="" val="3896369682"/>
                    </a:ext>
                  </a:extLst>
                </a:gridCol>
                <a:gridCol w="1164130">
                  <a:extLst>
                    <a:ext uri="{9D8B030D-6E8A-4147-A177-3AD203B41FA5}">
                      <a16:colId xmlns:a16="http://schemas.microsoft.com/office/drawing/2014/main" xmlns="" val="1777348538"/>
                    </a:ext>
                  </a:extLst>
                </a:gridCol>
                <a:gridCol w="1164130">
                  <a:extLst>
                    <a:ext uri="{9D8B030D-6E8A-4147-A177-3AD203B41FA5}">
                      <a16:colId xmlns:a16="http://schemas.microsoft.com/office/drawing/2014/main" xmlns="" val="3951343595"/>
                    </a:ext>
                  </a:extLst>
                </a:gridCol>
                <a:gridCol w="1164130">
                  <a:extLst>
                    <a:ext uri="{9D8B030D-6E8A-4147-A177-3AD203B41FA5}">
                      <a16:colId xmlns:a16="http://schemas.microsoft.com/office/drawing/2014/main" xmlns="" val="2946158841"/>
                    </a:ext>
                  </a:extLst>
                </a:gridCol>
                <a:gridCol w="1164130">
                  <a:extLst>
                    <a:ext uri="{9D8B030D-6E8A-4147-A177-3AD203B41FA5}">
                      <a16:colId xmlns:a16="http://schemas.microsoft.com/office/drawing/2014/main" xmlns="" val="1665364243"/>
                    </a:ext>
                  </a:extLst>
                </a:gridCol>
                <a:gridCol w="1164130">
                  <a:extLst>
                    <a:ext uri="{9D8B030D-6E8A-4147-A177-3AD203B41FA5}">
                      <a16:colId xmlns:a16="http://schemas.microsoft.com/office/drawing/2014/main" xmlns="" val="385543563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632182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475092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0,833333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0,166667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952093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0,075057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0,591727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0,333216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14443253"/>
                  </a:ext>
                </a:extLst>
              </a:tr>
            </a:tbl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5AA26CF-7805-9010-6B92-C2AEE7040ED2}"/>
              </a:ext>
            </a:extLst>
          </p:cNvPr>
          <p:cNvSpPr/>
          <p:nvPr/>
        </p:nvSpPr>
        <p:spPr>
          <a:xfrm>
            <a:off x="1647673" y="427977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1" name="Таблица 10">
                <a:extLst>
                  <a:ext uri="{FF2B5EF4-FFF2-40B4-BE49-F238E27FC236}">
                    <a16:creationId xmlns:a16="http://schemas.microsoft.com/office/drawing/2014/main" xmlns="" id="{AEE0040E-C2C6-A279-D00D-92ED5E67D1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00270775"/>
                  </p:ext>
                </p:extLst>
              </p:nvPr>
            </p:nvGraphicFramePr>
            <p:xfrm>
              <a:off x="229773" y="3625515"/>
              <a:ext cx="5782326" cy="2152281"/>
            </p:xfrm>
            <a:graphic>
              <a:graphicData uri="http://schemas.openxmlformats.org/drawingml/2006/table">
                <a:tbl>
                  <a:tblPr/>
                  <a:tblGrid>
                    <a:gridCol w="963721">
                      <a:extLst>
                        <a:ext uri="{9D8B030D-6E8A-4147-A177-3AD203B41FA5}">
                          <a16:colId xmlns:a16="http://schemas.microsoft.com/office/drawing/2014/main" xmlns="" val="2054563954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="" val="1062781028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="" val="3956416594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="" val="1130581220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="" val="1200828604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="" val="3366054512"/>
                        </a:ext>
                      </a:extLst>
                    </a:gridCol>
                  </a:tblGrid>
                  <a:tr h="521813">
                    <a:tc gridSpan="6"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Какой критерий более важен для отраслей-потребителей?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961026648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S1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l-GR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Σ</a:t>
                          </a:r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W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Wn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690892263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5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6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2,236068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0,833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37103565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1/5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1/5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0,447214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0,167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605908888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l-GR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Σ</a:t>
                          </a:r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1,20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6,00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128784414"/>
                      </a:ext>
                    </a:extLst>
                  </a:tr>
                  <a:tr h="358048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b="1" i="1" u="none" strike="noStrike" kern="1200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1600" b="1" i="1" u="none" strike="noStrike" kern="1200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𝝀</m:t>
                                    </m:r>
                                  </m:e>
                                  <m:sub>
                                    <m:r>
                                      <a:rPr lang="en-US" sz="1600" b="1" i="1" u="none" strike="noStrike" kern="1200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𝒎𝒂𝒙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b="1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2,00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282041907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CI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CR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72625509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1" name="Таблица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EE0040E-C2C6-A279-D00D-92ED5E67D1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00270775"/>
                  </p:ext>
                </p:extLst>
              </p:nvPr>
            </p:nvGraphicFramePr>
            <p:xfrm>
              <a:off x="229773" y="3625515"/>
              <a:ext cx="5782326" cy="2152281"/>
            </p:xfrm>
            <a:graphic>
              <a:graphicData uri="http://schemas.openxmlformats.org/drawingml/2006/table">
                <a:tbl>
                  <a:tblPr/>
                  <a:tblGrid>
                    <a:gridCol w="96372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54563954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062781028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956416594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130581220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200828604"/>
                        </a:ext>
                      </a:extLst>
                    </a:gridCol>
                    <a:gridCol w="96372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366054512"/>
                        </a:ext>
                      </a:extLst>
                    </a:gridCol>
                  </a:tblGrid>
                  <a:tr h="521813">
                    <a:tc gridSpan="6"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Какой критерий более важен для отраслей-потребителей?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961026648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S1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l-GR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Σ</a:t>
                          </a:r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W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Wn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690892263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5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6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2,236068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0,833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437103565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1/5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1/5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0,447214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0,167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605908888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l-GR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Σ</a:t>
                          </a:r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1,20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6,00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4128784414"/>
                      </a:ext>
                    </a:extLst>
                  </a:tr>
                  <a:tr h="35804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633" t="-437931" r="-500633" b="-1086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2,00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282041907"/>
                      </a:ext>
                    </a:extLst>
                  </a:tr>
                  <a:tr h="254484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CI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CR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72625509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2" name="Таблица 11">
                <a:extLst>
                  <a:ext uri="{FF2B5EF4-FFF2-40B4-BE49-F238E27FC236}">
                    <a16:creationId xmlns:a16="http://schemas.microsoft.com/office/drawing/2014/main" xmlns="" id="{84574AD5-ADF1-486F-D8C4-307BDF9B569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64857105"/>
                  </p:ext>
                </p:extLst>
              </p:nvPr>
            </p:nvGraphicFramePr>
            <p:xfrm>
              <a:off x="6299391" y="3647617"/>
              <a:ext cx="5782329" cy="2280047"/>
            </p:xfrm>
            <a:graphic>
              <a:graphicData uri="http://schemas.openxmlformats.org/drawingml/2006/table">
                <a:tbl>
                  <a:tblPr/>
                  <a:tblGrid>
                    <a:gridCol w="826047">
                      <a:extLst>
                        <a:ext uri="{9D8B030D-6E8A-4147-A177-3AD203B41FA5}">
                          <a16:colId xmlns:a16="http://schemas.microsoft.com/office/drawing/2014/main" xmlns="" val="1253065478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="" val="482315487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="" val="4234471356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="" val="1134131100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="" val="652747515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="" val="4059036627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="" val="750072868"/>
                        </a:ext>
                      </a:extLst>
                    </a:gridCol>
                  </a:tblGrid>
                  <a:tr h="363985">
                    <a:tc gridSpan="7"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Какой критерий более важен для государственных органов?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2180334953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S3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C4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l-GR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Σ</a:t>
                          </a:r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W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Wn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638529448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1/7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1/5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1,34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0,306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0,075057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690265466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C4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7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2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10,00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2,410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0,591727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154365216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5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1/2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6,50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1,357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0,333216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593873757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l-GR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Σ</a:t>
                          </a:r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13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2/3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3 1/5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109608803"/>
                      </a:ext>
                    </a:extLst>
                  </a:tr>
                  <a:tr h="303801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b="1" i="1" u="none" strike="noStrike" kern="1200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1600" b="1" i="1" u="none" strike="noStrike" kern="1200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𝝀</m:t>
                                    </m:r>
                                  </m:e>
                                  <m:sub>
                                    <m:r>
                                      <a:rPr lang="en-US" sz="1600" b="1" i="1" u="none" strike="noStrike" kern="1200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𝒎𝒂𝒙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b="1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3,01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52183520"/>
                      </a:ext>
                    </a:extLst>
                  </a:tr>
                  <a:tr h="345436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CI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0,0071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CR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0,0122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62425423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2" name="Таблица 1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4574AD5-ADF1-486F-D8C4-307BDF9B569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64857105"/>
                  </p:ext>
                </p:extLst>
              </p:nvPr>
            </p:nvGraphicFramePr>
            <p:xfrm>
              <a:off x="6299391" y="3647617"/>
              <a:ext cx="5782329" cy="2280047"/>
            </p:xfrm>
            <a:graphic>
              <a:graphicData uri="http://schemas.openxmlformats.org/drawingml/2006/table">
                <a:tbl>
                  <a:tblPr/>
                  <a:tblGrid>
                    <a:gridCol w="82604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253065478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482315487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4234471356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134131100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652747515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4059036627"/>
                        </a:ext>
                      </a:extLst>
                    </a:gridCol>
                    <a:gridCol w="82604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750072868"/>
                        </a:ext>
                      </a:extLst>
                    </a:gridCol>
                  </a:tblGrid>
                  <a:tr h="363985">
                    <a:tc gridSpan="7"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Какой критерий более важен для государственных органов?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180334953"/>
                      </a:ext>
                    </a:extLst>
                  </a:tr>
                  <a:tr h="253365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S3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C4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l-GR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Σ</a:t>
                          </a:r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W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Wn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638529448"/>
                      </a:ext>
                    </a:extLst>
                  </a:tr>
                  <a:tr h="253365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1/7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1/5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1,34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0,306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0,075057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690265466"/>
                      </a:ext>
                    </a:extLst>
                  </a:tr>
                  <a:tr h="253365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C4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7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2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10,00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2,410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0,591727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154365216"/>
                      </a:ext>
                    </a:extLst>
                  </a:tr>
                  <a:tr h="253365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5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1/2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6,50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1,357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0,333216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593873757"/>
                      </a:ext>
                    </a:extLst>
                  </a:tr>
                  <a:tr h="253365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l-GR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Σ</a:t>
                          </a:r>
                          <a:r>
                            <a:rPr lang="en-US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13    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1 2/3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3 1/5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109608803"/>
                      </a:ext>
                    </a:extLst>
                  </a:tr>
                  <a:tr h="30380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546939" r="-597794" b="-1448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3,01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52183520"/>
                      </a:ext>
                    </a:extLst>
                  </a:tr>
                  <a:tr h="345436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CI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0,0071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en-US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CR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ru-RU" sz="16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0,0122</a:t>
                          </a: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D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endParaRPr lang="ru-RU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62425423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43714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15776" y="449242"/>
            <a:ext cx="21718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A5779FF-E878-F080-FC22-09DA9199E16D}"/>
              </a:ext>
            </a:extLst>
          </p:cNvPr>
          <p:cNvSpPr txBox="1"/>
          <p:nvPr/>
        </p:nvSpPr>
        <p:spPr>
          <a:xfrm>
            <a:off x="537424" y="1430050"/>
            <a:ext cx="10630685" cy="5226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анализа иерархий включает в себя базовые процедуры, такие как: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</a:t>
            </a: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парных сравнений, которые затем выражаются численно;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оценки </a:t>
            </a: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приоритетности критериев;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оценки </a:t>
            </a: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альтернативных решений и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нахождение </a:t>
            </a: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лучшего из них.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Полученные значения являются оценками в шкалах сравнений, что соответствует жёстким оценкам.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использовании метода лицо, принимающее решение, должно иметь представление о том, какой из объектов для него предпочтительнее в каком-либо смысле, то есть, по сути, быть экспертом в области.</a:t>
            </a:r>
          </a:p>
        </p:txBody>
      </p:sp>
    </p:spTree>
    <p:extLst>
      <p:ext uri="{BB962C8B-B14F-4D97-AF65-F5344CB8AC3E}">
        <p14:creationId xmlns:p14="http://schemas.microsoft.com/office/powerpoint/2010/main" val="25992959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30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7666643B-BE99-37B4-3A03-631E87650909}"/>
                  </a:ext>
                </a:extLst>
              </p:cNvPr>
              <p:cNvSpPr txBox="1"/>
              <p:nvPr/>
            </p:nvSpPr>
            <p:spPr>
              <a:xfrm>
                <a:off x="541605" y="1310043"/>
                <a:ext cx="11489974" cy="4816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Уровень </a:t>
                </a:r>
                <a:r>
                  <a:rPr lang="en-US" sz="2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ru-RU" sz="2200" i="1" baseline="-25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2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ru-RU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Строятся матрицы </a:t>
                </a:r>
                <a:r>
                  <a:rPr lang="ru-RU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парных сравнений альтернатив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0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Х</m:t>
                        </m:r>
                      </m:e>
                      <m:sub>
                        <m:r>
                          <a:rPr lang="en-US" sz="20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относительно критериев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7666643B-BE99-37B4-3A03-631E87650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605" y="1310043"/>
                <a:ext cx="11489974" cy="481670"/>
              </a:xfrm>
              <a:prstGeom prst="rect">
                <a:avLst/>
              </a:prstGeom>
              <a:blipFill rotWithShape="1">
                <a:blip r:embed="rId3"/>
                <a:stretch>
                  <a:fillRect l="-690" t="-3797" b="-177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F5FB83E-2EB8-C439-6267-3E81CA88E67F}"/>
              </a:ext>
            </a:extLst>
          </p:cNvPr>
          <p:cNvSpPr txBox="1"/>
          <p:nvPr/>
        </p:nvSpPr>
        <p:spPr>
          <a:xfrm>
            <a:off x="588816" y="6216422"/>
            <a:ext cx="6523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Times New Roman" panose="02020603050405020304" pitchFamily="18" charset="0"/>
              </a:rPr>
              <a:t>И так ещё </a:t>
            </a:r>
            <a:r>
              <a:rPr lang="ru-RU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3 </a:t>
            </a:r>
            <a:r>
              <a:rPr lang="ru-RU" sz="2400" dirty="0">
                <a:latin typeface="Arial" panose="020B0604020202020204" pitchFamily="34" charset="0"/>
                <a:cs typeface="Times New Roman" panose="02020603050405020304" pitchFamily="18" charset="0"/>
              </a:rPr>
              <a:t>матрицы для каждого критерия.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5AA26CF-7805-9010-6B92-C2AEE7040ED2}"/>
              </a:ext>
            </a:extLst>
          </p:cNvPr>
          <p:cNvSpPr/>
          <p:nvPr/>
        </p:nvSpPr>
        <p:spPr>
          <a:xfrm>
            <a:off x="1647673" y="427977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33407" t="23464" r="19543" b="52173"/>
          <a:stretch/>
        </p:blipFill>
        <p:spPr>
          <a:xfrm>
            <a:off x="588816" y="2016506"/>
            <a:ext cx="10479321" cy="40679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55892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31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7666643B-BE99-37B4-3A03-631E87650909}"/>
                  </a:ext>
                </a:extLst>
              </p:cNvPr>
              <p:cNvSpPr txBox="1"/>
              <p:nvPr/>
            </p:nvSpPr>
            <p:spPr>
              <a:xfrm>
                <a:off x="541605" y="1310043"/>
                <a:ext cx="11489974" cy="4816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Уровень </a:t>
                </a:r>
                <a:r>
                  <a:rPr lang="en-US" sz="2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ru-RU" sz="2200" i="1" baseline="-25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2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ru-RU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Строятся матрицы </a:t>
                </a:r>
                <a:r>
                  <a:rPr lang="ru-RU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парных сравнений альтернатив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0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Х</m:t>
                        </m:r>
                      </m:e>
                      <m:sub>
                        <m:r>
                          <a:rPr lang="en-US" sz="20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относительно критериев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7666643B-BE99-37B4-3A03-631E87650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605" y="1310043"/>
                <a:ext cx="11489974" cy="481670"/>
              </a:xfrm>
              <a:prstGeom prst="rect">
                <a:avLst/>
              </a:prstGeom>
              <a:blipFill rotWithShape="1">
                <a:blip r:embed="rId3"/>
                <a:stretch>
                  <a:fillRect l="-690" t="-3797" b="-177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5AA26CF-7805-9010-6B92-C2AEE7040ED2}"/>
              </a:ext>
            </a:extLst>
          </p:cNvPr>
          <p:cNvSpPr/>
          <p:nvPr/>
        </p:nvSpPr>
        <p:spPr>
          <a:xfrm>
            <a:off x="1647673" y="427977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541605" y="1874669"/>
                <a:ext cx="11170970" cy="45243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Элемент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b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6 означает, что с точки зрения прибыли сценарий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Х</m:t>
                        </m:r>
                      </m:e>
                      <m:sub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(создание сборочного производства) значительно более предпочтителен, чем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Х</m:t>
                        </m:r>
                      </m:e>
                      <m:sub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(ориентация на импорт), а сценарий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Х</m:t>
                        </m:r>
                      </m:e>
                      <m:sub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(создание полного цикла производства) имеет максимально возможное превосходство над 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по критерию прибыли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9</a:t>
                </a:r>
                <a:r>
                  <a:rPr lang="ru-RU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n-US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Это 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видно из постановки задачи: в случае ориентации на импорт машиностроительное производство почти не получает прибыли, а в случае развития производства – получает прибыль в размере около 15 млн. </a:t>
                </a:r>
                <a:r>
                  <a:rPr lang="ru-RU" sz="24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д.е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в год (для сборочного производства) или примерно 30 млн. </a:t>
                </a:r>
                <a:r>
                  <a:rPr lang="ru-RU" sz="24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д.е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в год (для полного цикла производства). </a:t>
                </a:r>
              </a:p>
              <a:p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 этом оценка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32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3 может быть интерпретирована так: превосходство сценария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Х</m:t>
                        </m:r>
                      </m:e>
                      <m:sub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над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Х</m:t>
                        </m:r>
                      </m:e>
                      <m:sub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имеется, но оно не столь велико, как в случае сравнения любого из них со сценарием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Х</m:t>
                        </m:r>
                      </m:e>
                      <m:sub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который вообще не является прибыльным.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605" y="1874669"/>
                <a:ext cx="11170970" cy="4524315"/>
              </a:xfrm>
              <a:prstGeom prst="rect">
                <a:avLst/>
              </a:prstGeom>
              <a:blipFill rotWithShape="1">
                <a:blip r:embed="rId4"/>
                <a:stretch>
                  <a:fillRect l="-873" t="-1078" r="-1201" b="-21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13964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32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7666643B-BE99-37B4-3A03-631E87650909}"/>
                  </a:ext>
                </a:extLst>
              </p:cNvPr>
              <p:cNvSpPr txBox="1"/>
              <p:nvPr/>
            </p:nvSpPr>
            <p:spPr>
              <a:xfrm>
                <a:off x="361693" y="1310043"/>
                <a:ext cx="11669886" cy="9760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Уровень </a:t>
                </a:r>
                <a:r>
                  <a:rPr lang="en-US" sz="24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ru-RU" sz="2400" i="1" baseline="-25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24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Строятся матрицы 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парных сравнений альтернатив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Х</m:t>
                        </m:r>
                      </m:e>
                      <m:sub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относительно критериев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7666643B-BE99-37B4-3A03-631E87650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693" y="1310043"/>
                <a:ext cx="11669886" cy="976036"/>
              </a:xfrm>
              <a:prstGeom prst="rect">
                <a:avLst/>
              </a:prstGeom>
              <a:blipFill rotWithShape="1">
                <a:blip r:embed="rId3"/>
                <a:stretch>
                  <a:fillRect l="-783" t="-625" r="-783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5AA26CF-7805-9010-6B92-C2AEE7040ED2}"/>
              </a:ext>
            </a:extLst>
          </p:cNvPr>
          <p:cNvSpPr/>
          <p:nvPr/>
        </p:nvSpPr>
        <p:spPr>
          <a:xfrm>
            <a:off x="1647673" y="427977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3403" t="27702" r="19308" b="48358"/>
          <a:stretch/>
        </p:blipFill>
        <p:spPr>
          <a:xfrm>
            <a:off x="333058" y="2286481"/>
            <a:ext cx="7643382" cy="29007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33276" t="23369" r="42729" b="52332"/>
          <a:stretch/>
        </p:blipFill>
        <p:spPr>
          <a:xfrm>
            <a:off x="7976440" y="2198674"/>
            <a:ext cx="3894718" cy="295657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1693" y="5383813"/>
            <a:ext cx="113508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видно из таблиц, все матрицы парных сравнений имеют достаточную степень согласованности.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5433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33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55AF7C51-BE1F-0A73-E306-945F30C0F842}"/>
                  </a:ext>
                </a:extLst>
              </p:cNvPr>
              <p:cNvSpPr txBox="1"/>
              <p:nvPr/>
            </p:nvSpPr>
            <p:spPr>
              <a:xfrm>
                <a:off x="588095" y="1554272"/>
                <a:ext cx="9260957" cy="5170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Составляется матрица </a:t>
                </a:r>
                <a:r>
                  <a:rPr lang="ru-RU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влияния</a:t>
                </a:r>
                <a:r>
                  <a:rPr lang="en-US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lang="ru-RU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для этого уровня: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55AF7C51-BE1F-0A73-E306-945F30C0F8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095" y="1554272"/>
                <a:ext cx="9260957" cy="517065"/>
              </a:xfrm>
              <a:prstGeom prst="rect">
                <a:avLst/>
              </a:prstGeom>
              <a:blipFill rotWithShape="1">
                <a:blip r:embed="rId3"/>
                <a:stretch>
                  <a:fillRect l="-987" t="-4706"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2E248EF-373A-C2C6-A4EE-FA7814C93078}"/>
              </a:ext>
            </a:extLst>
          </p:cNvPr>
          <p:cNvSpPr/>
          <p:nvPr/>
        </p:nvSpPr>
        <p:spPr>
          <a:xfrm>
            <a:off x="1647673" y="427977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9374C9EE-9E6F-CC8E-5CD8-CAF54F86BC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926991"/>
              </p:ext>
            </p:extLst>
          </p:nvPr>
        </p:nvGraphicFramePr>
        <p:xfrm>
          <a:off x="628819" y="2327745"/>
          <a:ext cx="7488485" cy="2099874"/>
        </p:xfrm>
        <a:graphic>
          <a:graphicData uri="http://schemas.openxmlformats.org/drawingml/2006/table">
            <a:tbl>
              <a:tblPr/>
              <a:tblGrid>
                <a:gridCol w="1497697">
                  <a:extLst>
                    <a:ext uri="{9D8B030D-6E8A-4147-A177-3AD203B41FA5}">
                      <a16:colId xmlns:a16="http://schemas.microsoft.com/office/drawing/2014/main" xmlns="" val="3005854853"/>
                    </a:ext>
                  </a:extLst>
                </a:gridCol>
                <a:gridCol w="1497697">
                  <a:extLst>
                    <a:ext uri="{9D8B030D-6E8A-4147-A177-3AD203B41FA5}">
                      <a16:colId xmlns:a16="http://schemas.microsoft.com/office/drawing/2014/main" xmlns="" val="3031863668"/>
                    </a:ext>
                  </a:extLst>
                </a:gridCol>
                <a:gridCol w="1497697">
                  <a:extLst>
                    <a:ext uri="{9D8B030D-6E8A-4147-A177-3AD203B41FA5}">
                      <a16:colId xmlns:a16="http://schemas.microsoft.com/office/drawing/2014/main" xmlns="" val="3858204793"/>
                    </a:ext>
                  </a:extLst>
                </a:gridCol>
                <a:gridCol w="1497697">
                  <a:extLst>
                    <a:ext uri="{9D8B030D-6E8A-4147-A177-3AD203B41FA5}">
                      <a16:colId xmlns:a16="http://schemas.microsoft.com/office/drawing/2014/main" xmlns="" val="1453899887"/>
                    </a:ext>
                  </a:extLst>
                </a:gridCol>
                <a:gridCol w="1497697">
                  <a:extLst>
                    <a:ext uri="{9D8B030D-6E8A-4147-A177-3AD203B41FA5}">
                      <a16:colId xmlns:a16="http://schemas.microsoft.com/office/drawing/2014/main" xmlns="" val="1156976363"/>
                    </a:ext>
                  </a:extLst>
                </a:gridCol>
              </a:tblGrid>
              <a:tr h="3499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10487601"/>
                  </a:ext>
                </a:extLst>
              </a:tr>
              <a:tr h="349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1398695"/>
                  </a:ext>
                </a:extLst>
              </a:tr>
              <a:tr h="349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5262307"/>
                  </a:ext>
                </a:extLst>
              </a:tr>
              <a:tr h="349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07456323"/>
                  </a:ext>
                </a:extLst>
              </a:tr>
              <a:tr h="349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10319593"/>
                  </a:ext>
                </a:extLst>
              </a:tr>
              <a:tr h="349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5115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88035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34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28567D27-279A-4391-510D-AC8FCF1F231C}"/>
                  </a:ext>
                </a:extLst>
              </p:cNvPr>
              <p:cNvSpPr txBox="1"/>
              <p:nvPr/>
            </p:nvSpPr>
            <p:spPr>
              <a:xfrm>
                <a:off x="656000" y="2104737"/>
                <a:ext cx="10879998" cy="47903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Для выполнения иерархического </a:t>
                </a:r>
                <a:r>
                  <a:rPr lang="ru-RU" sz="24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синтеза</a:t>
                </a:r>
                <a:r>
                  <a:rPr lang="en-US" sz="24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i="1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полученные </a:t>
                </a:r>
                <a:r>
                  <a:rPr lang="ru-RU" sz="24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матрицы перемножаем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 получаем: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0,1</m:t>
                          </m:r>
                        </m:sup>
                      </m:sSup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× </m:t>
                      </m:r>
                      <m:sSup>
                        <m:sSup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1,2</m:t>
                          </m:r>
                        </m:sup>
                      </m:sSup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sSup>
                        <m:sSup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2,3</m:t>
                          </m:r>
                        </m:sup>
                      </m:sSup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==</m:t>
                      </m:r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0,2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0,6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0,2</m:t>
                                </m:r>
                              </m:e>
                            </m:mr>
                          </m:m>
                        </m:e>
                      </m:d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5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0,833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0,167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0,075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0,592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0,333</m:t>
                                </m:r>
                              </m:e>
                            </m:mr>
                          </m:m>
                        </m:e>
                      </m:d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0,058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⋯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0,664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⋮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⋱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⋮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0,054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⋯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0,589</m:t>
                                </m:r>
                              </m:e>
                            </m:mr>
                          </m:m>
                        </m:e>
                      </m:d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0,276</m:t>
                                </m:r>
                              </m:e>
                              <m:e>
                                <m:r>
                                  <a:rPr lang="ru-RU" sz="2400" i="1" smtClean="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0,446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0,278</m:t>
                                </m:r>
                              </m:e>
                            </m:mr>
                          </m:m>
                        </m:e>
                      </m:d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Таким образом, вероятнее всего окажется принятие стратегии №2 – создание сборочного производства.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8567D27-279A-4391-510D-AC8FCF1F2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000" y="2104737"/>
                <a:ext cx="10879998" cy="4790350"/>
              </a:xfrm>
              <a:prstGeom prst="rect">
                <a:avLst/>
              </a:prstGeom>
              <a:blipFill rotWithShape="1">
                <a:blip r:embed="rId3"/>
                <a:stretch>
                  <a:fillRect l="-897" t="-509" r="-897" b="-12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4ED43DA-7347-E06C-8F50-EE7D71DED74B}"/>
              </a:ext>
            </a:extLst>
          </p:cNvPr>
          <p:cNvSpPr/>
          <p:nvPr/>
        </p:nvSpPr>
        <p:spPr>
          <a:xfrm>
            <a:off x="1647673" y="427977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56000" y="1273740"/>
            <a:ext cx="11231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Синтез приоритетов альтернатив относительно главной цели и оценка общей согласованности иерархии.</a:t>
            </a:r>
          </a:p>
        </p:txBody>
      </p:sp>
    </p:spTree>
    <p:extLst>
      <p:ext uri="{BB962C8B-B14F-4D97-AF65-F5344CB8AC3E}">
        <p14:creationId xmlns:p14="http://schemas.microsoft.com/office/powerpoint/2010/main" val="16789884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35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28567D27-279A-4391-510D-AC8FCF1F231C}"/>
                  </a:ext>
                </a:extLst>
              </p:cNvPr>
              <p:cNvSpPr txBox="1"/>
              <p:nvPr/>
            </p:nvSpPr>
            <p:spPr>
              <a:xfrm>
                <a:off x="279990" y="1288249"/>
                <a:ext cx="11550316" cy="13665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Таким образом глобальные приоритеты альтернатив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Х</m:t>
                        </m:r>
                      </m:e>
                      <m:sub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(ориентация на импорт продукции),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Х</m:t>
                        </m:r>
                      </m:e>
                      <m:sub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(создание сборочного производства)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Х</m:t>
                        </m:r>
                      </m:e>
                      <m:sub>
                        <m: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ru-RU" sz="2400">
                        <a:solidFill>
                          <a:srgbClr val="00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(организация полного цикла производства) равны </a:t>
                </a:r>
                <a:r>
                  <a:rPr lang="ru-RU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соответственно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i="1" smtClean="0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ru-RU" sz="24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0,276</m:t>
                              </m:r>
                            </m:e>
                            <m:e>
                              <m:r>
                                <a:rPr lang="ru-RU" sz="2400" i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0,446</m:t>
                              </m:r>
                            </m:e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0,278</m:t>
                              </m:r>
                            </m:e>
                          </m:mr>
                        </m:m>
                      </m:e>
                    </m:d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8567D27-279A-4391-510D-AC8FCF1F2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90" y="1288249"/>
                <a:ext cx="11550316" cy="1366528"/>
              </a:xfrm>
              <a:prstGeom prst="rect">
                <a:avLst/>
              </a:prstGeom>
              <a:blipFill rotWithShape="1">
                <a:blip r:embed="rId3"/>
                <a:stretch>
                  <a:fillRect l="-844" t="-1786" r="-792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4ED43DA-7347-E06C-8F50-EE7D71DED74B}"/>
              </a:ext>
            </a:extLst>
          </p:cNvPr>
          <p:cNvSpPr/>
          <p:nvPr/>
        </p:nvSpPr>
        <p:spPr>
          <a:xfrm>
            <a:off x="1647673" y="427977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279988" y="2648918"/>
                <a:ext cx="11912011" cy="44012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Чем выше глобальный приоритет, тем более предпочтителен соответствующий сценарий развития отрасли.</a:t>
                </a:r>
              </a:p>
              <a:p>
                <a:pPr algn="just"/>
                <a:r>
                  <a:rPr lang="ru-RU" sz="20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Таким </a:t>
                </a:r>
                <a:r>
                  <a:rPr lang="ru-RU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образом, в условиях рассматриваемой иерархической модели наиболее предпочтительным сценарием является развитие сборочного производства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0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Х</m:t>
                        </m:r>
                      </m:e>
                      <m:sub>
                        <m:r>
                          <a:rPr lang="ru-RU" sz="20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 Это решение не приводит к сокращению сроков появления продукции на рынке, но оно обеспечивает высокие объемы налоговых поступлений и способствует созданию достаточно большого количества рабочих мест. Наиболее же сильной стороной сценария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Х</m:t>
                        </m:r>
                      </m:e>
                      <m:sub>
                        <m:r>
                          <a:rPr lang="ru-RU" sz="2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благодаря которой он получил наибольшую оценку, является обеспечение минимальной цены на продукцию, поскольку критерий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ru-RU" sz="2000">
                            <a:solidFill>
                              <a:srgbClr val="00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имеет высокую важность для отраслей-потребителей, которые в свою очередь оказывают самое большое влияние на выбор</a:t>
                </a:r>
                <a:r>
                  <a:rPr lang="ru-RU" sz="20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20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Отметим, что две оставшиеся альтернативы получили меньшие, но при этом практически одинаковые итоговые оценки. Это связано с тем, что соответствующие сценарии имеют в точности противоположное, но  при этом примерно  равное соотношение  сильных  и слабых сторон – превосходство полного цикла производства продукции над ее импортом с позиций прибыли, налоговых поступлений и новых рабочих мест компенсируется проигрышем по таким показателям как цена и сроки появления продукции на рынке.</a:t>
                </a:r>
              </a:p>
              <a:p>
                <a:pPr algn="just"/>
                <a:endParaRPr lang="ru-RU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88" y="2648918"/>
                <a:ext cx="11912011" cy="4401205"/>
              </a:xfrm>
              <a:prstGeom prst="rect">
                <a:avLst/>
              </a:prstGeom>
              <a:blipFill rotWithShape="1">
                <a:blip r:embed="rId4"/>
                <a:stretch>
                  <a:fillRect l="-563" t="-693" r="-5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42273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36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2B0FE682-0FF1-F917-1505-7F363B536870}"/>
                  </a:ext>
                </a:extLst>
              </p:cNvPr>
              <p:cNvSpPr txBox="1"/>
              <p:nvPr/>
            </p:nvSpPr>
            <p:spPr>
              <a:xfrm>
                <a:off x="689515" y="1376211"/>
                <a:ext cx="10895843" cy="43100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Оценим общую согласованность иерархии</a:t>
                </a:r>
                <a:r>
                  <a:rPr lang="ru-RU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endParaRPr lang="en-US" sz="2400" dirty="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Для </a:t>
                </a:r>
                <a:r>
                  <a:rPr lang="ru-RU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расчета глобального индекса согласованности </a:t>
                </a:r>
                <a:r>
                  <a:rPr lang="ru-RU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нужно вычислить:</a:t>
                </a:r>
                <a:endParaRPr lang="ru-RU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300"/>
                  </a:spcBef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𝐶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= </m:t>
                      </m:r>
                      <m:sSup>
                        <m:sSup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𝐶𝐼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0 </m:t>
                              </m:r>
                            </m:sub>
                          </m:s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0,1</m:t>
                          </m:r>
                        </m:sup>
                      </m:sSup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𝐶𝐼</m:t>
                          </m:r>
                        </m:e>
                        <m: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1 </m:t>
                          </m:r>
                        </m:sub>
                      </m:sSub>
                      <m:r>
                        <a:rPr lang="ru-RU" sz="24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0,1</m:t>
                          </m:r>
                        </m:sup>
                      </m:sSup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 </m:t>
                      </m:r>
                      <m:sSup>
                        <m:sSup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ru-RU" sz="24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,2</m:t>
                          </m:r>
                        </m:sup>
                      </m:sSup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𝐶𝐼</m:t>
                          </m:r>
                        </m:e>
                        <m: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ru-RU" sz="24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0+</m:t>
                      </m:r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0,2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0,6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0,2</m:t>
                                </m:r>
                              </m:e>
                            </m:mr>
                          </m:m>
                        </m:e>
                      </m:d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0,007</m:t>
                                </m:r>
                              </m:e>
                            </m:mr>
                          </m:m>
                        </m:e>
                      </m:d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0,2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0,6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0,2</m:t>
                                </m:r>
                              </m:e>
                            </m:mr>
                          </m:m>
                        </m:e>
                      </m:d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5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0,833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0,167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0,075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0,592</m:t>
                                </m:r>
                              </m:e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0,333</m:t>
                                </m:r>
                              </m:e>
                            </m:mr>
                          </m:m>
                        </m:e>
                      </m:d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0,027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0,011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0,015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0,017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0,018</m:t>
                                </m:r>
                              </m:e>
                            </m:mr>
                          </m:m>
                        </m:e>
                      </m:d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=0,017</m:t>
                      </m:r>
                      <m:r>
                        <a:rPr lang="ru-RU" sz="24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B0FE682-0FF1-F917-1505-7F363B5368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515" y="1376211"/>
                <a:ext cx="10895843" cy="4310026"/>
              </a:xfrm>
              <a:prstGeom prst="rect">
                <a:avLst/>
              </a:prstGeom>
              <a:blipFill rotWithShape="1">
                <a:blip r:embed="rId3"/>
                <a:stretch>
                  <a:fillRect l="-839" t="-5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CB86824-5102-EA3B-C47D-03F7987B7AE1}"/>
              </a:ext>
            </a:extLst>
          </p:cNvPr>
          <p:cNvSpPr/>
          <p:nvPr/>
        </p:nvSpPr>
        <p:spPr>
          <a:xfrm>
            <a:off x="1647673" y="427977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16472171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37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5DA41929-AD3F-A402-7E6C-41F85856AACD}"/>
                  </a:ext>
                </a:extLst>
              </p:cNvPr>
              <p:cNvSpPr txBox="1"/>
              <p:nvPr/>
            </p:nvSpPr>
            <p:spPr>
              <a:xfrm>
                <a:off x="256674" y="1288334"/>
                <a:ext cx="11879819" cy="5569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Для </a:t>
                </a:r>
                <a:r>
                  <a:rPr lang="ru-RU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расчета глобального </a:t>
                </a:r>
                <a:r>
                  <a:rPr lang="ru-RU" sz="24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отношения </a:t>
                </a:r>
                <a:r>
                  <a:rPr lang="ru-RU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согласованности нужно вычислить</a:t>
                </a:r>
                <a:r>
                  <a:rPr lang="ru-RU" sz="24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ru-RU" sz="2400" dirty="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𝐶𝑆</m:t>
                      </m:r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=</m:t>
                      </m:r>
                      <m:sSup>
                        <m:sSupPr>
                          <m:ctrlPr>
                            <a:rPr lang="ru-RU" sz="2000" i="1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2000" i="1"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𝐶𝐼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0 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0,1</m:t>
                          </m:r>
                        </m:sup>
                      </m:sSup>
                      <m:sSub>
                        <m:sSubPr>
                          <m:ctrlPr>
                            <a:rPr lang="ru-RU" sz="2000" i="1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𝐶𝐼𝑆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1 </m:t>
                          </m:r>
                        </m:sub>
                      </m:sSub>
                      <m:r>
                        <a:rPr lang="ru-RU" sz="2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000" i="1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0,1</m:t>
                          </m:r>
                        </m:sup>
                      </m:sSup>
                      <m:r>
                        <a:rPr lang="en-US" sz="2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 </m:t>
                      </m:r>
                      <m:sSup>
                        <m:sSupPr>
                          <m:ctrlPr>
                            <a:rPr lang="ru-RU" sz="2000" i="1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,2</m:t>
                          </m:r>
                        </m:sup>
                      </m:sSup>
                      <m:sSub>
                        <m:sSubPr>
                          <m:ctrlPr>
                            <a:rPr lang="ru-RU" sz="2000" i="1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𝐶𝐼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ru-RU" sz="20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0,58+</m:t>
                      </m:r>
                      <m:d>
                        <m:dPr>
                          <m:ctrlPr>
                            <a:rPr lang="ru-RU" sz="20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sz="20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0,2</m:t>
                                </m:r>
                              </m:e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0,6</m:t>
                                </m:r>
                              </m:e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0,2</m:t>
                                </m:r>
                              </m:e>
                            </m:mr>
                          </m:m>
                        </m:e>
                      </m:d>
                      <m:r>
                        <a:rPr lang="ru-RU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d>
                        <m:dPr>
                          <m:ctrlPr>
                            <a:rPr lang="ru-RU" sz="20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sz="20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0,58</m:t>
                                </m:r>
                              </m:e>
                            </m:mr>
                          </m:m>
                        </m:e>
                      </m:d>
                      <m:r>
                        <a:rPr lang="ru-RU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ru-RU" sz="20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sz="20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0,2</m:t>
                                </m:r>
                              </m:e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0,6</m:t>
                                </m:r>
                              </m:e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0,2</m:t>
                                </m:r>
                              </m:e>
                            </m:mr>
                          </m:m>
                        </m:e>
                      </m:d>
                      <m:r>
                        <a:rPr lang="ru-RU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d>
                        <m:dPr>
                          <m:ctrlPr>
                            <a:rPr lang="ru-RU" sz="20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5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sz="20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0,833</m:t>
                                </m:r>
                              </m:e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0,167</m:t>
                                </m:r>
                              </m:e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0,075</m:t>
                                </m:r>
                              </m:e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0,592</m:t>
                                </m:r>
                              </m:e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0,333</m:t>
                                </m:r>
                              </m:e>
                            </m:mr>
                          </m:m>
                        </m:e>
                      </m:d>
                      <m:r>
                        <a:rPr lang="ru-RU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d>
                        <m:dPr>
                          <m:ctrlPr>
                            <a:rPr lang="ru-RU" sz="20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sz="20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0,58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0,58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0,58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0,58</m:t>
                                </m:r>
                              </m:e>
                            </m:mr>
                            <m:mr>
                              <m:e>
                                <m: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0,58</m:t>
                                </m:r>
                              </m:e>
                            </m:mr>
                          </m:m>
                        </m:e>
                      </m:d>
                      <m:r>
                        <a:rPr lang="ru-RU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=1,276.</m:t>
                      </m:r>
                    </m:oMath>
                  </m:oMathPara>
                </a14:m>
                <a:endParaRPr lang="ru-RU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Таким образом,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ru-RU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ru-RU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𝐶𝑆</m:t>
                          </m:r>
                        </m:den>
                      </m:f>
                      <m:r>
                        <a:rPr lang="ru-RU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0,017</m:t>
                          </m:r>
                        </m:num>
                        <m:den>
                          <m:r>
                            <a:rPr lang="ru-RU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1,276</m:t>
                          </m:r>
                        </m:den>
                      </m:f>
                      <m:r>
                        <a:rPr lang="ru-RU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≈0,013</m:t>
                      </m:r>
                      <m:r>
                        <a:rPr lang="ru-RU" sz="20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=1,3%</m:t>
                      </m:r>
                      <m:r>
                        <a:rPr lang="ru-RU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a:rPr lang="ru-RU" sz="20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10%</m:t>
                      </m:r>
                      <m:r>
                        <a:rPr lang="ru-RU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RU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 силу чего можно сделать вывод об общей </a:t>
                </a:r>
                <a:r>
                  <a:rPr lang="ru-RU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согласованности нашей 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иерархической модели.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DA41929-AD3F-A402-7E6C-41F85856AA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674" y="1288334"/>
                <a:ext cx="11879819" cy="5569666"/>
              </a:xfrm>
              <a:prstGeom prst="rect">
                <a:avLst/>
              </a:prstGeom>
              <a:blipFill rotWithShape="1">
                <a:blip r:embed="rId3"/>
                <a:stretch>
                  <a:fillRect l="-770" t="-438" b="-9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26099EC-BE62-AA69-55AC-6F6CFE85A8A5}"/>
              </a:ext>
            </a:extLst>
          </p:cNvPr>
          <p:cNvSpPr/>
          <p:nvPr/>
        </p:nvSpPr>
        <p:spPr>
          <a:xfrm>
            <a:off x="1647673" y="427977"/>
            <a:ext cx="1762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1087332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15776" y="449242"/>
            <a:ext cx="84128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Метод анализа иерархий: </a:t>
            </a:r>
            <a:r>
              <a:rPr lang="ru-RU" sz="3200" dirty="0">
                <a:solidFill>
                  <a:schemeClr val="bg1"/>
                </a:solidFill>
              </a:rPr>
              <a:t>преимущества МАИ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4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A5779FF-E878-F080-FC22-09DA9199E16D}"/>
              </a:ext>
            </a:extLst>
          </p:cNvPr>
          <p:cNvSpPr txBox="1"/>
          <p:nvPr/>
        </p:nvSpPr>
        <p:spPr>
          <a:xfrm>
            <a:off x="428900" y="1254453"/>
            <a:ext cx="1128367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Построение иерархии хорошо </a:t>
            </a:r>
            <a:r>
              <a:rPr lang="ru-RU" sz="2400" b="1" dirty="0"/>
              <a:t>согласуется с принципами системного подхода</a:t>
            </a:r>
            <a:r>
              <a:rPr lang="ru-RU" sz="2400" dirty="0"/>
              <a:t> и может оказать существенную помощь исследователю при анализе задачи – в частности, </a:t>
            </a:r>
            <a:r>
              <a:rPr lang="ru-RU" sz="2400" dirty="0" err="1"/>
              <a:t>иерархизация</a:t>
            </a:r>
            <a:r>
              <a:rPr lang="ru-RU" sz="2400" dirty="0"/>
              <a:t> помогает обеспечить отсутствие «пробелов» в модели, а также выявить ситуации, связанные с избыточностью ее компонентов, возможностью дублирования расчетов и др.;</a:t>
            </a:r>
          </a:p>
          <a:p>
            <a:r>
              <a:rPr lang="ru-RU" sz="2400" dirty="0"/>
              <a:t>Метод </a:t>
            </a:r>
            <a:r>
              <a:rPr lang="ru-RU" sz="2400" b="1" dirty="0"/>
              <a:t>предоставляет процедуры оценки и сравнения альтернатив  по  неизмеримым</a:t>
            </a:r>
            <a:r>
              <a:rPr lang="ru-RU" sz="2400" dirty="0"/>
              <a:t>  (выражающим  качественные  понятия), субъективным критериям. Эти же процедуры могут использоваться для формализации предпочтений на множестве </a:t>
            </a:r>
            <a:r>
              <a:rPr lang="ru-RU" sz="2400" dirty="0" err="1"/>
              <a:t>критериальных</a:t>
            </a:r>
            <a:r>
              <a:rPr lang="ru-RU" sz="2400" dirty="0"/>
              <a:t> оценок, измеренных в произвольной (в том числе номинальной или порядковой) шкале, а также для </a:t>
            </a:r>
            <a:r>
              <a:rPr lang="ru-RU" sz="2400" dirty="0" smtClean="0"/>
              <a:t>выявления </a:t>
            </a:r>
            <a:r>
              <a:rPr lang="ru-RU" sz="2400" dirty="0"/>
              <a:t>степеней относительной важности критериев;</a:t>
            </a:r>
          </a:p>
          <a:p>
            <a:r>
              <a:rPr lang="ru-RU" sz="2400" dirty="0"/>
              <a:t>Метод </a:t>
            </a:r>
            <a:r>
              <a:rPr lang="ru-RU" sz="2400" b="1" dirty="0"/>
              <a:t>устойчив к небольшим нарушениям согласованности </a:t>
            </a:r>
            <a:r>
              <a:rPr lang="ru-RU" sz="2400" dirty="0"/>
              <a:t>(транзитивности) суждений ЛПР и экспертов.</a:t>
            </a:r>
          </a:p>
          <a:p>
            <a:r>
              <a:rPr lang="ru-RU" sz="2400" dirty="0"/>
              <a:t>МАИ </a:t>
            </a:r>
            <a:r>
              <a:rPr lang="ru-RU" sz="2400" b="1" dirty="0"/>
              <a:t>ориентирован</a:t>
            </a:r>
            <a:r>
              <a:rPr lang="ru-RU" sz="2400" dirty="0"/>
              <a:t> в первую очередь </a:t>
            </a:r>
            <a:r>
              <a:rPr lang="ru-RU" sz="2400" b="1" dirty="0"/>
              <a:t>на построение моделей выбора</a:t>
            </a:r>
            <a:r>
              <a:rPr lang="ru-RU" sz="2400" dirty="0"/>
              <a:t> на конечном множестве заранее известных </a:t>
            </a:r>
            <a:r>
              <a:rPr lang="ru-RU" sz="2400" b="1" dirty="0"/>
              <a:t>альтернатив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40091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25342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Этапы МАИ</a:t>
            </a:r>
          </a:p>
          <a:p>
            <a:endParaRPr lang="ru-RU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5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E85271A-75DF-5FB7-3148-1E52DF967405}"/>
              </a:ext>
            </a:extLst>
          </p:cNvPr>
          <p:cNvSpPr txBox="1"/>
          <p:nvPr/>
        </p:nvSpPr>
        <p:spPr>
          <a:xfrm>
            <a:off x="306572" y="1510796"/>
            <a:ext cx="11578856" cy="3638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этап.</a:t>
            </a: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Описание проблемы и определение цели исследований.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этап.</a:t>
            </a: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Построение иерархии: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начиная с уровня вершины (цели),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через промежуточные уровни (критерии, от которых зависят последующие уровни), и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к самому нижнему уровню (перечню выбираемых альтернатив).</a:t>
            </a:r>
          </a:p>
        </p:txBody>
      </p:sp>
    </p:spTree>
    <p:extLst>
      <p:ext uri="{BB962C8B-B14F-4D97-AF65-F5344CB8AC3E}">
        <p14:creationId xmlns:p14="http://schemas.microsoft.com/office/powerpoint/2010/main" val="2034108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46A23DC-7C1C-4054-51D0-60D32E7136AD}"/>
              </a:ext>
            </a:extLst>
          </p:cNvPr>
          <p:cNvSpPr/>
          <p:nvPr/>
        </p:nvSpPr>
        <p:spPr>
          <a:xfrm>
            <a:off x="1647673" y="427977"/>
            <a:ext cx="415953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Примеры иерархий</a:t>
            </a:r>
            <a:endParaRPr lang="ru-RU" sz="3200" b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79" y="1613439"/>
            <a:ext cx="6029325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443" y="1882507"/>
            <a:ext cx="3487738" cy="388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0223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7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A246FA2-2476-3513-1B35-4C500D8B46E6}"/>
              </a:ext>
            </a:extLst>
          </p:cNvPr>
          <p:cNvSpPr txBox="1"/>
          <p:nvPr/>
        </p:nvSpPr>
        <p:spPr>
          <a:xfrm>
            <a:off x="519223" y="1594846"/>
            <a:ext cx="11153553" cy="3029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Несбалансированной</a:t>
            </a:r>
            <a:r>
              <a:rPr lang="ru-RU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иерархией называется иерархия, у которой не каждый объект верхнего уровня связан с каждым нижним. </a:t>
            </a:r>
            <a:endParaRPr lang="ru-RU" sz="32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противном случае она называется </a:t>
            </a:r>
            <a:r>
              <a:rPr lang="ru-RU" sz="3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сбалансированной</a:t>
            </a:r>
            <a:r>
              <a:rPr lang="ru-RU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или </a:t>
            </a:r>
            <a:r>
              <a:rPr lang="ru-RU" sz="3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полной</a:t>
            </a:r>
            <a:r>
              <a:rPr lang="ru-RU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46A23DC-7C1C-4054-51D0-60D32E7136AD}"/>
              </a:ext>
            </a:extLst>
          </p:cNvPr>
          <p:cNvSpPr/>
          <p:nvPr/>
        </p:nvSpPr>
        <p:spPr>
          <a:xfrm>
            <a:off x="1647673" y="427977"/>
            <a:ext cx="25342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Этапы МАИ</a:t>
            </a:r>
          </a:p>
          <a:p>
            <a:endParaRPr lang="ru-RU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396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8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CD8D664-B114-586B-91F8-C080C3A709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4260" y="1727264"/>
            <a:ext cx="7535883" cy="48542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B067F6B9-1C35-38CA-3B95-7763860AAC26}"/>
                  </a:ext>
                </a:extLst>
              </p:cNvPr>
              <p:cNvSpPr txBox="1"/>
              <p:nvPr/>
            </p:nvSpPr>
            <p:spPr>
              <a:xfrm>
                <a:off x="151852" y="1382084"/>
                <a:ext cx="4030105" cy="2954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Такая иерархия является несбалансированной: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критерий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не связан с нижестоящим критерием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067F6B9-1C35-38CA-3B95-7763860AAC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852" y="1382084"/>
                <a:ext cx="4030105" cy="2954655"/>
              </a:xfrm>
              <a:prstGeom prst="rect">
                <a:avLst/>
              </a:prstGeom>
              <a:blipFill>
                <a:blip r:embed="rId4"/>
                <a:stretch>
                  <a:fillRect l="-3177" t="-2273" r="-39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EFF4927-B0C7-341C-0571-480DD80DFCD7}"/>
              </a:ext>
            </a:extLst>
          </p:cNvPr>
          <p:cNvSpPr/>
          <p:nvPr/>
        </p:nvSpPr>
        <p:spPr>
          <a:xfrm>
            <a:off x="1647673" y="427977"/>
            <a:ext cx="25342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Этапы МАИ</a:t>
            </a:r>
          </a:p>
          <a:p>
            <a:endParaRPr lang="ru-RU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797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9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592D4E59-F6A6-8804-C2BB-16A121759730}"/>
                  </a:ext>
                </a:extLst>
              </p:cNvPr>
              <p:cNvSpPr txBox="1"/>
              <p:nvPr/>
            </p:nvSpPr>
            <p:spPr>
              <a:xfrm>
                <a:off x="409876" y="1334912"/>
                <a:ext cx="11610754" cy="47566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 этап.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Построение матриц влияния (весов) элементов верхнего уровня на элементы нижнего – по одной матрице для каждого элемента примыкающего сверху уровня.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Элементы каждого уровня* сравнивают между собой по степени их воздействия на элемент предыдущего уровня и получают квадратную матрицу суждений. </a:t>
                </a:r>
                <a:r>
                  <a:rPr lang="ru-RU" sz="2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Например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в нашем случае на уровне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effectLst/>
                            <a:latin typeface="Cambria Math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получим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4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ru-RU" sz="24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=3</m:t>
                    </m:r>
                  </m:oMath>
                </a14:m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матриц размерностью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4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ru-RU" sz="24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begChr m:val="|"/>
                        <m:endChr m:val="|"/>
                        <m:ctrlPr>
                          <a:rPr lang="ru-RU" sz="24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ru-RU" sz="24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i="1">
                                    <a:effectLst/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=4×4.</m:t>
                    </m:r>
                  </m:oMath>
                </a14:m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Матрица наполнена элементами – результатами попарных сравнений элементов 2-го уровня по шкале </a:t>
                </a:r>
                <a:r>
                  <a:rPr lang="ru-RU" sz="24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Саати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относительно влияния на элемент уровня 1.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Полученная матрица является обратно-симметричной, поэтому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92D4E59-F6A6-8804-C2BB-16A1217597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76" y="1334912"/>
                <a:ext cx="11610754" cy="4756687"/>
              </a:xfrm>
              <a:prstGeom prst="rect">
                <a:avLst/>
              </a:prstGeom>
              <a:blipFill rotWithShape="1">
                <a:blip r:embed="rId3"/>
                <a:stretch>
                  <a:fillRect l="-787" t="-513" r="-787" b="-14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F9EFAAFC-7BCF-E935-5707-B7A7F791C5D7}"/>
                  </a:ext>
                </a:extLst>
              </p:cNvPr>
              <p:cNvSpPr txBox="1"/>
              <p:nvPr/>
            </p:nvSpPr>
            <p:spPr>
              <a:xfrm>
                <a:off x="479425" y="6098581"/>
                <a:ext cx="10607886" cy="6008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000" i="1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* Если иерархическая структура не является полной, то возможно уменьшение количества сравнений (с обычного</a:t>
                </a:r>
                <a:r>
                  <a:rPr lang="ru-RU" sz="2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effectLst/>
                            <a:latin typeface="Cambria Math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d>
                          <m:dPr>
                            <m:ctrlPr>
                              <a:rPr lang="ru-RU" sz="20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e>
                        </m:d>
                      </m:num>
                      <m:den>
                        <m:r>
                          <a:rPr lang="ru-RU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ru-RU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).</m:t>
                    </m:r>
                  </m:oMath>
                </a14:m>
                <a:endParaRPr lang="ru-RU" sz="2000" i="1" baseline="30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9EFAAFC-7BCF-E935-5707-B7A7F791C5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425" y="6098581"/>
                <a:ext cx="10607886" cy="600805"/>
              </a:xfrm>
              <a:prstGeom prst="rect">
                <a:avLst/>
              </a:prstGeom>
              <a:blipFill>
                <a:blip r:embed="rId4"/>
                <a:stretch>
                  <a:fillRect l="-1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45001F4-5024-BE40-D4C3-5C92F9273A23}"/>
              </a:ext>
            </a:extLst>
          </p:cNvPr>
          <p:cNvSpPr/>
          <p:nvPr/>
        </p:nvSpPr>
        <p:spPr>
          <a:xfrm>
            <a:off x="1647673" y="427977"/>
            <a:ext cx="25342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Этапы МАИ</a:t>
            </a:r>
          </a:p>
          <a:p>
            <a:endParaRPr lang="ru-RU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237251"/>
      </p:ext>
    </p:extLst>
  </p:cSld>
  <p:clrMapOvr>
    <a:masterClrMapping/>
  </p:clrMapOvr>
</p:sld>
</file>

<file path=ppt/theme/theme1.xml><?xml version="1.0" encoding="utf-8"?>
<a:theme xmlns:a="http://schemas.openxmlformats.org/drawingml/2006/main" name="Макеты раскадровки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3369</Words>
  <Application>Microsoft Office PowerPoint</Application>
  <PresentationFormat>Произвольный</PresentationFormat>
  <Paragraphs>534</Paragraphs>
  <Slides>37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5" baseType="lpstr">
      <vt:lpstr>Arial</vt:lpstr>
      <vt:lpstr>Calibri Light</vt:lpstr>
      <vt:lpstr>Calibri</vt:lpstr>
      <vt:lpstr>Cambria Math</vt:lpstr>
      <vt:lpstr>Wingdings</vt:lpstr>
      <vt:lpstr>Symbol</vt:lpstr>
      <vt:lpstr>Times New Roman</vt:lpstr>
      <vt:lpstr>Макеты раскадровки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DV</dc:creator>
  <cp:lastModifiedBy>Пользователь Windows</cp:lastModifiedBy>
  <cp:revision>33</cp:revision>
  <dcterms:created xsi:type="dcterms:W3CDTF">2019-05-25T14:24:43Z</dcterms:created>
  <dcterms:modified xsi:type="dcterms:W3CDTF">2024-03-12T12:05:17Z</dcterms:modified>
</cp:coreProperties>
</file>