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61" r:id="rId3"/>
    <p:sldId id="290" r:id="rId4"/>
    <p:sldId id="262" r:id="rId5"/>
    <p:sldId id="289" r:id="rId6"/>
    <p:sldId id="263" r:id="rId7"/>
    <p:sldId id="264" r:id="rId8"/>
    <p:sldId id="286" r:id="rId9"/>
    <p:sldId id="265" r:id="rId10"/>
    <p:sldId id="267" r:id="rId11"/>
    <p:sldId id="291" r:id="rId12"/>
    <p:sldId id="266" r:id="rId13"/>
    <p:sldId id="268" r:id="rId14"/>
    <p:sldId id="269" r:id="rId15"/>
    <p:sldId id="292" r:id="rId16"/>
    <p:sldId id="272" r:id="rId17"/>
    <p:sldId id="273" r:id="rId18"/>
    <p:sldId id="275" r:id="rId19"/>
    <p:sldId id="277" r:id="rId20"/>
    <p:sldId id="278" r:id="rId21"/>
    <p:sldId id="293" r:id="rId22"/>
    <p:sldId id="294" r:id="rId23"/>
    <p:sldId id="295" r:id="rId24"/>
    <p:sldId id="284" r:id="rId25"/>
    <p:sldId id="296" r:id="rId26"/>
    <p:sldId id="297" r:id="rId27"/>
    <p:sldId id="298" r:id="rId28"/>
    <p:sldId id="299" r:id="rId29"/>
    <p:sldId id="287" r:id="rId30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Cambria Math" panose="02040503050406030204" pitchFamily="18" charset="0"/>
      <p:regular r:id="rId3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pos="7378" userDrawn="1">
          <p15:clr>
            <a:srgbClr val="A4A3A4"/>
          </p15:clr>
        </p15:guide>
        <p15:guide id="5" orient="horz" pos="3906" userDrawn="1">
          <p15:clr>
            <a:srgbClr val="A4A3A4"/>
          </p15:clr>
        </p15:guide>
        <p15:guide id="6" orient="horz" pos="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2"/>
    <a:srgbClr val="E2000F"/>
    <a:srgbClr val="366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98" y="96"/>
      </p:cViewPr>
      <p:guideLst>
        <p:guide pos="3840"/>
        <p:guide orient="horz" pos="2160"/>
        <p:guide pos="302"/>
        <p:guide pos="7378"/>
        <p:guide orient="horz" pos="3906"/>
        <p:guide orient="horz" pos="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080E7-935C-4BA7-8051-BE28EEFE8F89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0999F-C18F-4D5E-88B2-6D1E6032D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183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02T09:51:51.2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D7BF0-CAD7-4AEF-8187-653AC8BB21D9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765DC-C56F-4C25-9BAC-512268E35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986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ФЭ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11290040" y="6210106"/>
            <a:ext cx="901959" cy="380606"/>
          </a:xfrm>
          <a:prstGeom prst="rect">
            <a:avLst/>
          </a:prstGeom>
          <a:solidFill>
            <a:srgbClr val="004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662" y="0"/>
            <a:ext cx="13128171" cy="13528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21" y="27778"/>
            <a:ext cx="1159089" cy="1278612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12120465" y="-22539"/>
            <a:ext cx="71535" cy="1368000"/>
          </a:xfrm>
          <a:prstGeom prst="rect">
            <a:avLst/>
          </a:prstGeom>
          <a:solidFill>
            <a:srgbClr val="E2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2132905" y="6210106"/>
            <a:ext cx="71535" cy="381600"/>
          </a:xfrm>
          <a:prstGeom prst="rect">
            <a:avLst/>
          </a:prstGeom>
          <a:solidFill>
            <a:srgbClr val="E2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41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 userDrawn="1"/>
        </p:nvCxnSpPr>
        <p:spPr>
          <a:xfrm flipV="1">
            <a:off x="0" y="1101013"/>
            <a:ext cx="11712575" cy="0"/>
          </a:xfrm>
          <a:prstGeom prst="line">
            <a:avLst/>
          </a:prstGeom>
          <a:ln w="38100">
            <a:solidFill>
              <a:srgbClr val="0048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1" y="83976"/>
            <a:ext cx="1153237" cy="12685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 userDrawn="1"/>
        </p:nvCxnSpPr>
        <p:spPr>
          <a:xfrm flipV="1">
            <a:off x="488951" y="6200775"/>
            <a:ext cx="11712575" cy="0"/>
          </a:xfrm>
          <a:prstGeom prst="line">
            <a:avLst/>
          </a:prstGeom>
          <a:ln w="38100">
            <a:solidFill>
              <a:srgbClr val="0048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52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1" y="558800"/>
            <a:ext cx="5607050" cy="151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37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8F2D8A-0A50-4E3B-A6FD-3744DBBF26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98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19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4" r:id="rId3"/>
    <p:sldLayoutId id="214748366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1629" y="2385565"/>
            <a:ext cx="1010129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E2000F"/>
                </a:solidFill>
              </a:rPr>
              <a:t>Математические методы в задачах финансового мониторинга</a:t>
            </a:r>
          </a:p>
          <a:p>
            <a:r>
              <a:rPr lang="ru-RU" sz="3600" b="1" dirty="0">
                <a:solidFill>
                  <a:srgbClr val="E2000F"/>
                </a:solidFill>
              </a:rPr>
              <a:t>Отношения</a:t>
            </a:r>
          </a:p>
          <a:p>
            <a:r>
              <a:rPr lang="ru-RU" sz="3600" b="1" dirty="0">
                <a:solidFill>
                  <a:srgbClr val="E2000F"/>
                </a:solidFill>
              </a:rPr>
              <a:t>Косвенные методы построения </a:t>
            </a:r>
            <a:r>
              <a:rPr lang="ru-RU" sz="3600" b="1">
                <a:solidFill>
                  <a:srgbClr val="E2000F"/>
                </a:solidFill>
              </a:rPr>
              <a:t>функции принадлежности</a:t>
            </a:r>
          </a:p>
          <a:p>
            <a:endParaRPr lang="ru-RU" sz="3200" b="1" dirty="0">
              <a:solidFill>
                <a:srgbClr val="E2000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32441" y="6095053"/>
            <a:ext cx="1550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 20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3612" y="362466"/>
            <a:ext cx="6919784" cy="1631092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558" y="530748"/>
            <a:ext cx="4778589" cy="129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322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71F275-32E0-AE03-86C4-E48949AE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531" y="1619415"/>
            <a:ext cx="9548937" cy="4857973"/>
          </a:xfrm>
          <a:prstGeom prst="rect">
            <a:avLst/>
          </a:prstGeom>
        </p:spPr>
      </p:pic>
      <p:sp>
        <p:nvSpPr>
          <p:cNvPr id="4" name="Номер слайда 14">
            <a:extLst>
              <a:ext uri="{FF2B5EF4-FFF2-40B4-BE49-F238E27FC236}">
                <a16:creationId xmlns:a16="http://schemas.microsoft.com/office/drawing/2014/main" id="{3AD483B0-1243-8955-8D35-045D09FEDF71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10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397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p:sp>
        <p:nvSpPr>
          <p:cNvPr id="4" name="Номер слайда 14">
            <a:extLst>
              <a:ext uri="{FF2B5EF4-FFF2-40B4-BE49-F238E27FC236}">
                <a16:creationId xmlns:a16="http://schemas.microsoft.com/office/drawing/2014/main" id="{3AD483B0-1243-8955-8D35-045D09FEDF71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11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18457" y="1515650"/>
                <a:ext cx="11092543" cy="13665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5000"/>
                  </a:lnSpc>
                  <a:spcAft>
                    <a:spcPts val="0"/>
                  </a:spcAft>
                  <a:buClr>
                    <a:srgbClr val="3333CC"/>
                  </a:buClr>
                </a:pP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 случае конечных или счетных универсальных множеств очевидна интерпретация нечеткого отношения в виде взвешенного графа, в котором каждая пара вершин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из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𝑋</m:t>
                    </m:r>
                    <m:r>
                      <a:rPr lang="en-US" sz="2400">
                        <a:latin typeface="Cambria Math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lang="en-US" sz="2400">
                        <a:latin typeface="Cambria Math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𝑌</m:t>
                    </m:r>
                    <m:r>
                      <a:rPr lang="en-US" sz="2400">
                        <a:latin typeface="Cambria Math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соединяется ребром с весом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𝑅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>
                            <a:latin typeface="Cambria Math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r>
                      <a:rPr lang="en-US" sz="2400">
                        <a:latin typeface="Cambria Math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2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57" y="1515650"/>
                <a:ext cx="11092543" cy="1366528"/>
              </a:xfrm>
              <a:prstGeom prst="rect">
                <a:avLst/>
              </a:prstGeom>
              <a:blipFill rotWithShape="1">
                <a:blip r:embed="rId2"/>
                <a:stretch>
                  <a:fillRect l="-879" t="-1786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3001920"/>
            <a:ext cx="8212137" cy="33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8093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CB946A-6ED8-341B-55AA-B944391C5197}"/>
                  </a:ext>
                </a:extLst>
              </p:cNvPr>
              <p:cNvSpPr txBox="1"/>
              <p:nvPr/>
            </p:nvSpPr>
            <p:spPr>
              <a:xfrm>
                <a:off x="376989" y="1516217"/>
                <a:ext cx="11438021" cy="48140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На нечёткие отношения </a:t>
                </a:r>
                <a:r>
                  <a:rPr lang="ru-RU" sz="2800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распространяются абсолютно все те же определения и операции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которые </a:t>
                </a:r>
                <a:r>
                  <a:rPr lang="ru-RU" sz="2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вводились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для нечётких множеств. При этом отношения, с которыми проводятся операции, должны быть одними и теми же подмножествами одного и того же декартово произведения. Например, </a:t>
                </a:r>
                <a:r>
                  <a:rPr lang="ru-RU" sz="28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носителем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отношения являются такие пары: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𝑠𝑢𝑝</m:t>
                      </m:r>
                      <m:sSup>
                        <m:sSup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sup>
                      </m:sSup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:</m:t>
                          </m:r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sub>
                          </m:s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&gt;0,</m:t>
                          </m:r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Определяются также </a:t>
                </a: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пересечение, объединение, отрицание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отношения(-</a:t>
                </a:r>
                <a:r>
                  <a:rPr lang="ru-RU" sz="28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ий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).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CB946A-6ED8-341B-55AA-B944391C5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89" y="1516217"/>
                <a:ext cx="11438021" cy="4814075"/>
              </a:xfrm>
              <a:prstGeom prst="rect">
                <a:avLst/>
              </a:prstGeom>
              <a:blipFill>
                <a:blip r:embed="rId2"/>
                <a:stretch>
                  <a:fillRect l="-1119" t="-1014" r="-1066" b="-26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578068B8-67CA-02D8-8FA1-6D23820E132A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992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A43546-DEF7-8138-F358-866707F6F1E1}"/>
                  </a:ext>
                </a:extLst>
              </p:cNvPr>
              <p:cNvSpPr txBox="1"/>
              <p:nvPr/>
            </p:nvSpPr>
            <p:spPr>
              <a:xfrm>
                <a:off x="264695" y="1308600"/>
                <a:ext cx="11662610" cy="5408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8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Обратное 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к 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 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отношение на 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определяется следующим образом: </a:t>
                </a:r>
                <a14:m>
                  <m:oMath xmlns:m="http://schemas.openxmlformats.org/officeDocument/2006/math"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sSup>
                      <m:sSup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p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↔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𝑦𝑅𝑥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при этом функции принадлежности связаны равенством: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8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sSup>
                            <m:sSup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sub>
                        <m:sup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8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Обычное отношение, ближайшее к нечёткому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это отношение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ba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определяемое функцией принадлежности: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8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bar>
                            <m:bar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</m:e>
                          </m:bar>
                        </m:sub>
                      </m:sSub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0,</m:t>
                              </m:r>
                              <m:sSub>
                                <m:sSubPr>
                                  <m:ctrlP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&lt;0,5</m:t>
                              </m:r>
                            </m:e>
                            <m:e>
                              <m: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1,</m:t>
                              </m:r>
                              <m:sSub>
                                <m:sSubPr>
                                  <m:ctrlP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&gt;0,5</m:t>
                              </m:r>
                            </m:e>
                            <m:e>
                              <m:r>
                                <a:rPr lang="ru-RU" sz="32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 или 1,</m:t>
                              </m:r>
                              <m:sSub>
                                <m:sSubPr>
                                  <m:ctrlPr>
                                    <a:rPr lang="ru-RU" sz="32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32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ru-RU" sz="32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ru-RU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0,5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A43546-DEF7-8138-F358-866707F6F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95" y="1308600"/>
                <a:ext cx="11662610" cy="5408404"/>
              </a:xfrm>
              <a:prstGeom prst="rect">
                <a:avLst/>
              </a:prstGeom>
              <a:blipFill>
                <a:blip r:embed="rId2"/>
                <a:stretch>
                  <a:fillRect l="-1306" t="-1466" r="-1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61104F52-BC7A-6B6A-505D-2A76F5464170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978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073E78-5891-EA14-E6E0-C33A7CD4D7FE}"/>
                  </a:ext>
                </a:extLst>
              </p:cNvPr>
              <p:cNvSpPr txBox="1"/>
              <p:nvPr/>
            </p:nvSpPr>
            <p:spPr>
              <a:xfrm>
                <a:off x="423091" y="1483852"/>
                <a:ext cx="11470106" cy="52165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Обычном подмножеством α-уровня нечёткого отношения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называется подмножество: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𝐺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: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r>
                        <a:rPr lang="ru-RU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b="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Например, для нечёткого отношения: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ru-RU" sz="28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𝜇</m:t>
                          </m:r>
                        </m:e>
                        <m:sub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=1−</m:t>
                      </m:r>
                      <m:f>
                        <m:fPr>
                          <m:ctrlP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b="0" dirty="0">
                  <a:effectLst/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Подмножество уровня 0,3 будет определяться как: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𝐺</m:t>
                          </m:r>
                        </m:e>
                        <m:sub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0,3</m:t>
                          </m:r>
                        </m:sub>
                      </m:sSub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: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1−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0,3→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≥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073E78-5891-EA14-E6E0-C33A7CD4D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91" y="1483852"/>
                <a:ext cx="11470106" cy="5216556"/>
              </a:xfrm>
              <a:prstGeom prst="rect">
                <a:avLst/>
              </a:prstGeom>
              <a:blipFill>
                <a:blip r:embed="rId2"/>
                <a:stretch>
                  <a:fillRect l="-1063" t="-818" r="-1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C749864A-9EE9-2340-D8F4-A36188BE9B21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28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62674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Композиция нечетких отношений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E1E0CF-57C9-79FF-85BC-C7B0EC9B0B92}"/>
                  </a:ext>
                </a:extLst>
              </p:cNvPr>
              <p:cNvSpPr txBox="1"/>
              <p:nvPr/>
            </p:nvSpPr>
            <p:spPr>
              <a:xfrm>
                <a:off x="360480" y="1465182"/>
                <a:ext cx="11471040" cy="5599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1) </a:t>
                </a:r>
                <a:r>
                  <a:rPr lang="ru-RU" sz="2400" b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Максиминная</a:t>
                </a: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композиция 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 </a:t>
                </a: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нечётких отношений А и В на универсуме 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 </a:t>
                </a: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характеризуется функцией принадлежности вида: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 panose="020405030504060302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ru-RU" sz="240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ru-RU" sz="240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ru-RU"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ru-RU" sz="240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ru-RU" sz="240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d>
                                  <m:r>
                                    <a:rPr lang="ru-RU" sz="24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ru-RU" sz="240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ru-RU" sz="240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ru-RU" sz="240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ru-RU" sz="240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2)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Минимаксная композиция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°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нечётких отношений А и В на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характеризуется функцией принадлежности вида: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°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min</m:t>
                          </m:r>
                        </m:fName>
                        <m:e>
                          <m:func>
                            <m:funcPr>
                              <m:ctrlPr>
                                <a:rPr lang="en-US" sz="24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4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∈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𝑈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</m:d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ru-RU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𝑧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3)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Максимультипликативная композиция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*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нечётких отношений А и В на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характеризуется функцией принадлежности вида: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ru-RU" sz="24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sup</m:t>
                              </m:r>
                            </m:e>
                            <m:lim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en-US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E1E0CF-57C9-79FF-85BC-C7B0EC9B0B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80" y="1465182"/>
                <a:ext cx="11471040" cy="5599803"/>
              </a:xfrm>
              <a:prstGeom prst="rect">
                <a:avLst/>
              </a:prstGeom>
              <a:blipFill>
                <a:blip r:embed="rId2"/>
                <a:stretch>
                  <a:fillRect l="-797" t="-435" r="-8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7960959E-EACD-A24E-768C-C7CEAAC12655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424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62674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Композиция нечетких отношений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83A55E-9B7D-1C79-CF49-162148A0151D}"/>
              </a:ext>
            </a:extLst>
          </p:cNvPr>
          <p:cNvSpPr txBox="1"/>
          <p:nvPr/>
        </p:nvSpPr>
        <p:spPr>
          <a:xfrm>
            <a:off x="176463" y="1459832"/>
            <a:ext cx="11855116" cy="1176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Найти результаты композиций для следующих отношений:</a:t>
            </a:r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07A64D65-0CB5-9EE4-3D01-AB1AF6BC046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0404529"/>
                  </p:ext>
                </p:extLst>
              </p:nvPr>
            </p:nvGraphicFramePr>
            <p:xfrm>
              <a:off x="176463" y="2636629"/>
              <a:ext cx="11004882" cy="1821667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2935704">
                      <a:extLst>
                        <a:ext uri="{9D8B030D-6E8A-4147-A177-3AD203B41FA5}">
                          <a16:colId xmlns:a16="http://schemas.microsoft.com/office/drawing/2014/main" val="462379516"/>
                        </a:ext>
                      </a:extLst>
                    </a:gridCol>
                    <a:gridCol w="4400884">
                      <a:extLst>
                        <a:ext uri="{9D8B030D-6E8A-4147-A177-3AD203B41FA5}">
                          <a16:colId xmlns:a16="http://schemas.microsoft.com/office/drawing/2014/main" val="2563118986"/>
                        </a:ext>
                      </a:extLst>
                    </a:gridCol>
                    <a:gridCol w="3668294">
                      <a:extLst>
                        <a:ext uri="{9D8B030D-6E8A-4147-A177-3AD203B41FA5}">
                          <a16:colId xmlns:a16="http://schemas.microsoft.com/office/drawing/2014/main" val="3902798711"/>
                        </a:ext>
                      </a:extLst>
                    </a:gridCol>
                  </a:tblGrid>
                  <a:tr h="687811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𝛍</m:t>
                                    </m:r>
                                  </m:e>
                                  <m:sub>
                                    <m:r>
                                      <a:rPr lang="ru-RU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𝐀</m:t>
                                    </m:r>
                                  </m:sub>
                                </m:sSub>
                                <m:r>
                                  <a:rPr lang="ru-RU" sz="2800" b="1" kern="1200" smtClean="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𝐲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080868726"/>
                      </a:ext>
                    </a:extLst>
                  </a:tr>
                  <a:tr h="448466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0,2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0,6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914176441"/>
                      </a:ext>
                    </a:extLst>
                  </a:tr>
                  <a:tr h="448466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0,5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0,8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402608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07A64D65-0CB5-9EE4-3D01-AB1AF6BC046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0404529"/>
                  </p:ext>
                </p:extLst>
              </p:nvPr>
            </p:nvGraphicFramePr>
            <p:xfrm>
              <a:off x="176463" y="2636629"/>
              <a:ext cx="11004882" cy="1821667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2935704">
                      <a:extLst>
                        <a:ext uri="{9D8B030D-6E8A-4147-A177-3AD203B41FA5}">
                          <a16:colId xmlns:a16="http://schemas.microsoft.com/office/drawing/2014/main" val="462379516"/>
                        </a:ext>
                      </a:extLst>
                    </a:gridCol>
                    <a:gridCol w="4400884">
                      <a:extLst>
                        <a:ext uri="{9D8B030D-6E8A-4147-A177-3AD203B41FA5}">
                          <a16:colId xmlns:a16="http://schemas.microsoft.com/office/drawing/2014/main" val="2563118986"/>
                        </a:ext>
                      </a:extLst>
                    </a:gridCol>
                    <a:gridCol w="3668294">
                      <a:extLst>
                        <a:ext uri="{9D8B030D-6E8A-4147-A177-3AD203B41FA5}">
                          <a16:colId xmlns:a16="http://schemas.microsoft.com/office/drawing/2014/main" val="3902798711"/>
                        </a:ext>
                      </a:extLst>
                    </a:gridCol>
                  </a:tblGrid>
                  <a:tr h="68781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07" t="-885" r="-275726" b="-1814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66805" t="-885" r="-83817" b="-1814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00332" t="-885" r="-664" b="-18141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80868726"/>
                      </a:ext>
                    </a:extLst>
                  </a:tr>
                  <a:tr h="56692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07" t="-121277" r="-275726" b="-1180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0,2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0,6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914176441"/>
                      </a:ext>
                    </a:extLst>
                  </a:tr>
                  <a:tr h="56692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07" t="-223656" r="-275726" b="-193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0,5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0,8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4026080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FDAC50D5-A800-D85A-7B65-B781712019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5892525"/>
                  </p:ext>
                </p:extLst>
              </p:nvPr>
            </p:nvGraphicFramePr>
            <p:xfrm>
              <a:off x="176463" y="4669613"/>
              <a:ext cx="11004882" cy="1862210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2919662">
                      <a:extLst>
                        <a:ext uri="{9D8B030D-6E8A-4147-A177-3AD203B41FA5}">
                          <a16:colId xmlns:a16="http://schemas.microsoft.com/office/drawing/2014/main" val="1950644105"/>
                        </a:ext>
                      </a:extLst>
                    </a:gridCol>
                    <a:gridCol w="4416926">
                      <a:extLst>
                        <a:ext uri="{9D8B030D-6E8A-4147-A177-3AD203B41FA5}">
                          <a16:colId xmlns:a16="http://schemas.microsoft.com/office/drawing/2014/main" val="3262940529"/>
                        </a:ext>
                      </a:extLst>
                    </a:gridCol>
                    <a:gridCol w="3668294">
                      <a:extLst>
                        <a:ext uri="{9D8B030D-6E8A-4147-A177-3AD203B41FA5}">
                          <a16:colId xmlns:a16="http://schemas.microsoft.com/office/drawing/2014/main" val="3572814590"/>
                        </a:ext>
                      </a:extLst>
                    </a:gridCol>
                  </a:tblGrid>
                  <a:tr h="728354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𝝁</m:t>
                                    </m:r>
                                  </m:e>
                                  <m:sub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726728353"/>
                      </a:ext>
                    </a:extLst>
                  </a:tr>
                  <a:tr h="474902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</a:t>
                          </a: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</a:t>
                          </a: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57983177"/>
                      </a:ext>
                    </a:extLst>
                  </a:tr>
                  <a:tr h="474902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</a:t>
                          </a: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0206491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FDAC50D5-A800-D85A-7B65-B781712019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5892525"/>
                  </p:ext>
                </p:extLst>
              </p:nvPr>
            </p:nvGraphicFramePr>
            <p:xfrm>
              <a:off x="176463" y="4669613"/>
              <a:ext cx="11004882" cy="1862210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2919662">
                      <a:extLst>
                        <a:ext uri="{9D8B030D-6E8A-4147-A177-3AD203B41FA5}">
                          <a16:colId xmlns:a16="http://schemas.microsoft.com/office/drawing/2014/main" val="1950644105"/>
                        </a:ext>
                      </a:extLst>
                    </a:gridCol>
                    <a:gridCol w="4416926">
                      <a:extLst>
                        <a:ext uri="{9D8B030D-6E8A-4147-A177-3AD203B41FA5}">
                          <a16:colId xmlns:a16="http://schemas.microsoft.com/office/drawing/2014/main" val="3262940529"/>
                        </a:ext>
                      </a:extLst>
                    </a:gridCol>
                    <a:gridCol w="3668294">
                      <a:extLst>
                        <a:ext uri="{9D8B030D-6E8A-4147-A177-3AD203B41FA5}">
                          <a16:colId xmlns:a16="http://schemas.microsoft.com/office/drawing/2014/main" val="3572814590"/>
                        </a:ext>
                      </a:extLst>
                    </a:gridCol>
                  </a:tblGrid>
                  <a:tr h="72835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9" t="-1667" r="-278079" b="-17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66116" t="-1667" r="-83471" b="-17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332" t="-1667" r="-664" b="-17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6728353"/>
                      </a:ext>
                    </a:extLst>
                  </a:tr>
                  <a:tr h="56692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9" t="-131183" r="-278079" b="-1193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</a:t>
                          </a: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</a:t>
                          </a: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57983177"/>
                      </a:ext>
                    </a:extLst>
                  </a:tr>
                  <a:tr h="56692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9" t="-231183" r="-278079" b="-193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</a:rPr>
                            <a:t>0,</a:t>
                          </a: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0206491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B00223C4-B3A7-FF87-ED29-60911EECB84F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118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62674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Композиция нечетких отношений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>
                <a:extLst>
                  <a:ext uri="{FF2B5EF4-FFF2-40B4-BE49-F238E27FC236}">
                    <a16:creationId xmlns:a16="http://schemas.microsoft.com/office/drawing/2014/main" id="{4DF49812-CE21-2DD8-DED7-55530274FD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517823"/>
                  </p:ext>
                </p:extLst>
              </p:nvPr>
            </p:nvGraphicFramePr>
            <p:xfrm>
              <a:off x="391713" y="1451211"/>
              <a:ext cx="10075062" cy="1508760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3358354">
                      <a:extLst>
                        <a:ext uri="{9D8B030D-6E8A-4147-A177-3AD203B41FA5}">
                          <a16:colId xmlns:a16="http://schemas.microsoft.com/office/drawing/2014/main" val="4265904068"/>
                        </a:ext>
                      </a:extLst>
                    </a:gridCol>
                    <a:gridCol w="3358354">
                      <a:extLst>
                        <a:ext uri="{9D8B030D-6E8A-4147-A177-3AD203B41FA5}">
                          <a16:colId xmlns:a16="http://schemas.microsoft.com/office/drawing/2014/main" val="3149050636"/>
                        </a:ext>
                      </a:extLst>
                    </a:gridCol>
                    <a:gridCol w="3358354">
                      <a:extLst>
                        <a:ext uri="{9D8B030D-6E8A-4147-A177-3AD203B41FA5}">
                          <a16:colId xmlns:a16="http://schemas.microsoft.com/office/drawing/2014/main" val="3440167554"/>
                        </a:ext>
                      </a:extLst>
                    </a:gridCol>
                  </a:tblGrid>
                  <a:tr h="382699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𝝁</m:t>
                                    </m:r>
                                  </m:e>
                                  <m:sub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𝑨𝑩</m:t>
                                    </m:r>
                                  </m:sub>
                                </m:sSub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(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𝒙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,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𝒛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42241236"/>
                      </a:ext>
                    </a:extLst>
                  </a:tr>
                  <a:tr h="382699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0,3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0,6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92699464"/>
                      </a:ext>
                    </a:extLst>
                  </a:tr>
                  <a:tr h="382699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0,5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0,8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2995538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>
                <a:extLst>
                  <a:ext uri="{FF2B5EF4-FFF2-40B4-BE49-F238E27FC236}">
                    <a16:creationId xmlns:a16="http://schemas.microsoft.com/office/drawing/2014/main" id="{4DF49812-CE21-2DD8-DED7-55530274FD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517823"/>
                  </p:ext>
                </p:extLst>
              </p:nvPr>
            </p:nvGraphicFramePr>
            <p:xfrm>
              <a:off x="391713" y="1451211"/>
              <a:ext cx="10075062" cy="1508760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3358354">
                      <a:extLst>
                        <a:ext uri="{9D8B030D-6E8A-4147-A177-3AD203B41FA5}">
                          <a16:colId xmlns:a16="http://schemas.microsoft.com/office/drawing/2014/main" val="4265904068"/>
                        </a:ext>
                      </a:extLst>
                    </a:gridCol>
                    <a:gridCol w="3358354">
                      <a:extLst>
                        <a:ext uri="{9D8B030D-6E8A-4147-A177-3AD203B41FA5}">
                          <a16:colId xmlns:a16="http://schemas.microsoft.com/office/drawing/2014/main" val="3149050636"/>
                        </a:ext>
                      </a:extLst>
                    </a:gridCol>
                    <a:gridCol w="3358354">
                      <a:extLst>
                        <a:ext uri="{9D8B030D-6E8A-4147-A177-3AD203B41FA5}">
                          <a16:colId xmlns:a16="http://schemas.microsoft.com/office/drawing/2014/main" val="3440167554"/>
                        </a:ext>
                      </a:extLst>
                    </a:gridCol>
                  </a:tblGrid>
                  <a:tr h="5029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81" t="-1205" r="-200907" b="-227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00181" t="-1205" r="-100907" b="-227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00181" t="-1205" r="-907" b="-2277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42241236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81" t="-102439" r="-200907" b="-1304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0,3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US" sz="2800" b="0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0,6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92699464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81" t="-200000" r="-200907" b="-289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0,5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0,8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2995538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3B63426C-B400-3AE8-1139-62CC280774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61591755"/>
                  </p:ext>
                </p:extLst>
              </p:nvPr>
            </p:nvGraphicFramePr>
            <p:xfrm>
              <a:off x="391713" y="3225311"/>
              <a:ext cx="10075062" cy="1689287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3358354">
                      <a:extLst>
                        <a:ext uri="{9D8B030D-6E8A-4147-A177-3AD203B41FA5}">
                          <a16:colId xmlns:a16="http://schemas.microsoft.com/office/drawing/2014/main" val="2001505225"/>
                        </a:ext>
                      </a:extLst>
                    </a:gridCol>
                    <a:gridCol w="3358354">
                      <a:extLst>
                        <a:ext uri="{9D8B030D-6E8A-4147-A177-3AD203B41FA5}">
                          <a16:colId xmlns:a16="http://schemas.microsoft.com/office/drawing/2014/main" val="3649515134"/>
                        </a:ext>
                      </a:extLst>
                    </a:gridCol>
                    <a:gridCol w="3358354">
                      <a:extLst>
                        <a:ext uri="{9D8B030D-6E8A-4147-A177-3AD203B41FA5}">
                          <a16:colId xmlns:a16="http://schemas.microsoft.com/office/drawing/2014/main" val="2685741514"/>
                        </a:ext>
                      </a:extLst>
                    </a:gridCol>
                  </a:tblGrid>
                  <a:tr h="683447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𝝁</m:t>
                                    </m:r>
                                  </m:e>
                                  <m:sub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°</m:t>
                                    </m:r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50588732"/>
                      </a:ext>
                    </a:extLst>
                  </a:tr>
                  <a:tr h="445622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0,5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0,7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80604982"/>
                      </a:ext>
                    </a:extLst>
                  </a:tr>
                  <a:tr h="445622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>
                              <a:solidFill>
                                <a:schemeClr val="tx1"/>
                              </a:solidFill>
                            </a:rPr>
                            <a:t>0,5</a:t>
                          </a:r>
                          <a:endParaRPr lang="ru-RU" sz="2800" b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0,7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59788965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3B63426C-B400-3AE8-1139-62CC2807747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61591755"/>
                  </p:ext>
                </p:extLst>
              </p:nvPr>
            </p:nvGraphicFramePr>
            <p:xfrm>
              <a:off x="391713" y="3225311"/>
              <a:ext cx="10075062" cy="1689287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3358354">
                      <a:extLst>
                        <a:ext uri="{9D8B030D-6E8A-4147-A177-3AD203B41FA5}">
                          <a16:colId xmlns:a16="http://schemas.microsoft.com/office/drawing/2014/main" val="2001505225"/>
                        </a:ext>
                      </a:extLst>
                    </a:gridCol>
                    <a:gridCol w="3358354">
                      <a:extLst>
                        <a:ext uri="{9D8B030D-6E8A-4147-A177-3AD203B41FA5}">
                          <a16:colId xmlns:a16="http://schemas.microsoft.com/office/drawing/2014/main" val="3649515134"/>
                        </a:ext>
                      </a:extLst>
                    </a:gridCol>
                    <a:gridCol w="3358354">
                      <a:extLst>
                        <a:ext uri="{9D8B030D-6E8A-4147-A177-3AD203B41FA5}">
                          <a16:colId xmlns:a16="http://schemas.microsoft.com/office/drawing/2014/main" val="2685741514"/>
                        </a:ext>
                      </a:extLst>
                    </a:gridCol>
                  </a:tblGrid>
                  <a:tr h="68344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81" t="-893" r="-200907" b="-16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181" t="-893" r="-100907" b="-16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0181" t="-893" r="-907" b="-168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0588732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81" t="-136145" r="-200907" b="-127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0,5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0,7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80604982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81" t="-236145" r="-200907" b="-27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>
                              <a:solidFill>
                                <a:schemeClr val="tx1"/>
                              </a:solidFill>
                            </a:rPr>
                            <a:t>0,5</a:t>
                          </a:r>
                          <a:endParaRPr lang="ru-RU" sz="2800" b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0,7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59788965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33466756-3920-5E2D-ECE8-F6577A8F38D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27342552"/>
                  </p:ext>
                </p:extLst>
              </p:nvPr>
            </p:nvGraphicFramePr>
            <p:xfrm>
              <a:off x="391713" y="5115930"/>
              <a:ext cx="10075060" cy="1508760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3328030">
                      <a:extLst>
                        <a:ext uri="{9D8B030D-6E8A-4147-A177-3AD203B41FA5}">
                          <a16:colId xmlns:a16="http://schemas.microsoft.com/office/drawing/2014/main" val="111142933"/>
                        </a:ext>
                      </a:extLst>
                    </a:gridCol>
                    <a:gridCol w="3388677">
                      <a:extLst>
                        <a:ext uri="{9D8B030D-6E8A-4147-A177-3AD203B41FA5}">
                          <a16:colId xmlns:a16="http://schemas.microsoft.com/office/drawing/2014/main" val="1042528271"/>
                        </a:ext>
                      </a:extLst>
                    </a:gridCol>
                    <a:gridCol w="3358353">
                      <a:extLst>
                        <a:ext uri="{9D8B030D-6E8A-4147-A177-3AD203B41FA5}">
                          <a16:colId xmlns:a16="http://schemas.microsoft.com/office/drawing/2014/main" val="2277580181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𝝁</m:t>
                                    </m:r>
                                  </m:e>
                                  <m:sub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  <m:r>
                                      <a:rPr lang="ru-RU" sz="2800" b="1" kern="120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  <m:r>
                                  <a:rPr lang="ru-RU" sz="2800" b="1" kern="1200">
                                    <a:solidFill>
                                      <a:schemeClr val="lt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9752745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0,18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0,6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3765634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kern="120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kern="1200" dirty="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>
                              <a:solidFill>
                                <a:schemeClr val="tx1"/>
                              </a:solidFill>
                            </a:rPr>
                            <a:t>0,25</a:t>
                          </a:r>
                          <a:endParaRPr lang="ru-RU" sz="2800" b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0,8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1789585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33466756-3920-5E2D-ECE8-F6577A8F38D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27342552"/>
                  </p:ext>
                </p:extLst>
              </p:nvPr>
            </p:nvGraphicFramePr>
            <p:xfrm>
              <a:off x="391713" y="5115930"/>
              <a:ext cx="10075060" cy="1508760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3328030">
                      <a:extLst>
                        <a:ext uri="{9D8B030D-6E8A-4147-A177-3AD203B41FA5}">
                          <a16:colId xmlns:a16="http://schemas.microsoft.com/office/drawing/2014/main" val="111142933"/>
                        </a:ext>
                      </a:extLst>
                    </a:gridCol>
                    <a:gridCol w="3388677">
                      <a:extLst>
                        <a:ext uri="{9D8B030D-6E8A-4147-A177-3AD203B41FA5}">
                          <a16:colId xmlns:a16="http://schemas.microsoft.com/office/drawing/2014/main" val="1042528271"/>
                        </a:ext>
                      </a:extLst>
                    </a:gridCol>
                    <a:gridCol w="3358353">
                      <a:extLst>
                        <a:ext uri="{9D8B030D-6E8A-4147-A177-3AD203B41FA5}">
                          <a16:colId xmlns:a16="http://schemas.microsoft.com/office/drawing/2014/main" val="2277580181"/>
                        </a:ext>
                      </a:extLst>
                    </a:gridCol>
                  </a:tblGrid>
                  <a:tr h="5029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183" t="-1205" r="-203663" b="-227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98381" t="-1205" r="-100000" b="-227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200181" t="-1205" r="-907" b="-2277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97527454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183" t="-102439" r="-203663" b="-1304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0,18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0,6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37656349"/>
                      </a:ext>
                    </a:extLst>
                  </a:tr>
                  <a:tr h="5029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183" t="-200000" r="-203663" b="-289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>
                              <a:solidFill>
                                <a:schemeClr val="tx1"/>
                              </a:solidFill>
                            </a:rPr>
                            <a:t>0,25</a:t>
                          </a:r>
                          <a:endParaRPr lang="ru-RU" sz="2800" b="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lnSpc>
                              <a:spcPct val="10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800" b="0" kern="1200" dirty="0">
                              <a:solidFill>
                                <a:schemeClr val="tx1"/>
                              </a:solidFill>
                            </a:rPr>
                            <a:t>0,8</a:t>
                          </a:r>
                          <a:endParaRPr lang="ru-RU" sz="2800" b="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1789585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E881B064-BBC9-E291-8CF6-9C9C9E6B2C85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17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150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538763" y="380612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36A4CA-C710-81B9-BF2F-88D3BF51C01F}"/>
              </a:ext>
            </a:extLst>
          </p:cNvPr>
          <p:cNvSpPr txBox="1"/>
          <p:nvPr/>
        </p:nvSpPr>
        <p:spPr>
          <a:xfrm>
            <a:off x="515295" y="1489579"/>
            <a:ext cx="10830367" cy="391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Прямые методы построения функции принадлежности используются, когда исходные данные количественные. Косвенные – когда данные представлены качественно, или категориально.</a:t>
            </a:r>
          </a:p>
          <a:p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распространённый косвенный способ построения ф.</a:t>
            </a: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 – </a:t>
            </a:r>
            <a:r>
              <a:rPr lang="ru-RU" sz="3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парных сравнений.</a:t>
            </a:r>
            <a:endParaRPr lang="ru-RU" sz="3200" dirty="0"/>
          </a:p>
        </p:txBody>
      </p:sp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6246AFBC-D3EC-8372-4D0F-D2D8CE4CEA83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18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317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538763" y="380612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5D53A6-C2F4-99FE-D429-388CFDB28183}"/>
                  </a:ext>
                </a:extLst>
              </p:cNvPr>
              <p:cNvSpPr txBox="1"/>
              <p:nvPr/>
            </p:nvSpPr>
            <p:spPr>
              <a:xfrm>
                <a:off x="612528" y="1510402"/>
                <a:ext cx="11100047" cy="3573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Результатом опроса эксперта при данном методе является матрица:</a:t>
                </a:r>
                <a:endParaRPr lang="ru-RU" sz="2800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8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ru-RU" sz="2800" b="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..</m:t>
                          </m:r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acc>
                      <m:r>
                        <a:rPr lang="ru-RU" sz="2800" b="0" i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где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– число точек, в которых сравниваются значения ф.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п. При этом эксперт оперирует понятиями, представленными по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так называемой </a:t>
                </a:r>
                <a:r>
                  <a:rPr lang="ru-RU" sz="28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9-балльной шкале Саати: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E5D53A6-C2F4-99FE-D429-388CFDB281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28" y="1510402"/>
                <a:ext cx="11100047" cy="3573542"/>
              </a:xfrm>
              <a:prstGeom prst="rect">
                <a:avLst/>
              </a:prstGeom>
              <a:blipFill rotWithShape="1">
                <a:blip r:embed="rId2"/>
                <a:stretch>
                  <a:fillRect l="-1098" t="-1195" r="-1153" b="-17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80B939B7-F663-FBB4-4A2E-F39DCF6E3453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19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976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BC68AB-633A-51BB-C43A-1085A1DE8D44}"/>
              </a:ext>
            </a:extLst>
          </p:cNvPr>
          <p:cNvSpPr txBox="1"/>
          <p:nvPr/>
        </p:nvSpPr>
        <p:spPr>
          <a:xfrm>
            <a:off x="320842" y="1545393"/>
            <a:ext cx="1155031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Нечеткие отношения играют фундаментальную роль в теории нечетких систем. Аппарат теории нечетких отношений используется при построении теории нечетких автоматов, при моделировании структуры сложных систем, при анализе процессов принятия решений.</a:t>
            </a:r>
          </a:p>
          <a:p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Теория нечетких отношений находит также приложение в задачах, в которых традиционно применяется теория обычных (четких) отношений.</a:t>
            </a:r>
          </a:p>
        </p:txBody>
      </p:sp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2E663BAA-3F48-E2D1-DB9A-58E2C75E0835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08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538763" y="380612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>
                <a:extLst>
                  <a:ext uri="{FF2B5EF4-FFF2-40B4-BE49-F238E27FC236}">
                    <a16:creationId xmlns:a16="http://schemas.microsoft.com/office/drawing/2014/main" id="{C22AE288-BC9D-0C8E-EFAC-EF068507E78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41502113"/>
                  </p:ext>
                </p:extLst>
              </p:nvPr>
            </p:nvGraphicFramePr>
            <p:xfrm>
              <a:off x="708371" y="1576571"/>
              <a:ext cx="10211163" cy="4639851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8559916">
                      <a:extLst>
                        <a:ext uri="{9D8B030D-6E8A-4147-A177-3AD203B41FA5}">
                          <a16:colId xmlns:a16="http://schemas.microsoft.com/office/drawing/2014/main" val="975236767"/>
                        </a:ext>
                      </a:extLst>
                    </a:gridCol>
                    <a:gridCol w="1651247">
                      <a:extLst>
                        <a:ext uri="{9D8B030D-6E8A-4147-A177-3AD203B41FA5}">
                          <a16:colId xmlns:a16="http://schemas.microsoft.com/office/drawing/2014/main" val="3624349869"/>
                        </a:ext>
                      </a:extLst>
                    </a:gridCol>
                  </a:tblGrid>
                  <a:tr h="41251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Смысл сравнения (элемента матрицы)</a:t>
                          </a:r>
                          <a:endParaRPr lang="ru-RU" sz="2400" b="1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400" b="1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400" b="1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e>
                                  <m:sub>
                                    <m:r>
                                      <a:rPr lang="ru-RU" sz="2400" b="1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𝒊𝒋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b="1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2312327"/>
                      </a:ext>
                    </a:extLst>
                  </a:tr>
                  <a:tr h="34769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Отсутствие преимущества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r>
                                <a:rPr lang="ru-RU" sz="2400" b="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ru-RU" sz="2400" b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над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d>
                                <m:d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b="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9200207"/>
                      </a:ext>
                    </a:extLst>
                  </a:tr>
                  <a:tr h="34769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Слабое преимущество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r>
                                <a:rPr lang="ru-RU" sz="2400" b="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ru-RU" sz="2400" b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над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d>
                                <m:d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b="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03106669"/>
                      </a:ext>
                    </a:extLst>
                  </a:tr>
                  <a:tr h="34769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Существенное преимущество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r>
                                <a:rPr lang="ru-RU" sz="2400" b="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ru-RU" sz="2400" b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над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d>
                                <m:d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b="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5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30669260"/>
                      </a:ext>
                    </a:extLst>
                  </a:tr>
                  <a:tr h="34769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Явное преимущество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r>
                                <a:rPr lang="ru-RU" sz="2400" b="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ru-RU" sz="2400" b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над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d>
                                <m:d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b="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53415483"/>
                      </a:ext>
                    </a:extLst>
                  </a:tr>
                  <a:tr h="34769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Абсолютное преимущество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r>
                                <a:rPr lang="ru-RU" sz="2400" b="0" kern="120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2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ru-RU" sz="2400" b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над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ru-RU" sz="2400" b="0" i="1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μ</m:t>
                              </m:r>
                              <m:d>
                                <m:dPr>
                                  <m:ctrlPr>
                                    <a:rPr lang="ru-RU" sz="2400" b="0" i="1" kern="12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ru-RU" sz="2400" b="0" i="1" kern="120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ru-RU" sz="2400" b="0" i="1" kern="120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71705"/>
                      </a:ext>
                    </a:extLst>
                  </a:tr>
                  <a:tr h="605708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Промежуточные сравнительные оценки (применяются в компромиссном случае)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2, 4, 6, 8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353651573"/>
                      </a:ext>
                    </a:extLst>
                  </a:tr>
                  <a:tr h="917732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Обратные величины (например, если при сравнении элементов получили 4, при обратном сравнении будет ¼)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½, ¾ , …</a:t>
                          </a: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8456612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>
                <a:extLst>
                  <a:ext uri="{FF2B5EF4-FFF2-40B4-BE49-F238E27FC236}">
                    <a16:creationId xmlns:a16="http://schemas.microsoft.com/office/drawing/2014/main" id="{C22AE288-BC9D-0C8E-EFAC-EF068507E78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41502113"/>
                  </p:ext>
                </p:extLst>
              </p:nvPr>
            </p:nvGraphicFramePr>
            <p:xfrm>
              <a:off x="708371" y="1576571"/>
              <a:ext cx="10211163" cy="4639851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8559916">
                      <a:extLst>
                        <a:ext uri="{9D8B030D-6E8A-4147-A177-3AD203B41FA5}">
                          <a16:colId xmlns:a16="http://schemas.microsoft.com/office/drawing/2014/main" val="975236767"/>
                        </a:ext>
                      </a:extLst>
                    </a:gridCol>
                    <a:gridCol w="1651247">
                      <a:extLst>
                        <a:ext uri="{9D8B030D-6E8A-4147-A177-3AD203B41FA5}">
                          <a16:colId xmlns:a16="http://schemas.microsoft.com/office/drawing/2014/main" val="3624349869"/>
                        </a:ext>
                      </a:extLst>
                    </a:gridCol>
                  </a:tblGrid>
                  <a:tr h="53670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Смысл сравнения (элемента матрицы)</a:t>
                          </a:r>
                          <a:endParaRPr lang="ru-RU" sz="2400" b="1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518819" t="-11364" r="-738" b="-7909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312327"/>
                      </a:ext>
                    </a:extLst>
                  </a:tr>
                  <a:tr h="4737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" t="-125641" r="-19431" b="-7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9200207"/>
                      </a:ext>
                    </a:extLst>
                  </a:tr>
                  <a:tr h="4737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" t="-225641" r="-19431" b="-6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03106669"/>
                      </a:ext>
                    </a:extLst>
                  </a:tr>
                  <a:tr h="4737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" t="-325641" r="-19431" b="-5923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5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30669260"/>
                      </a:ext>
                    </a:extLst>
                  </a:tr>
                  <a:tr h="4737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" t="-431169" r="-19431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53415483"/>
                      </a:ext>
                    </a:extLst>
                  </a:tr>
                  <a:tr h="47377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" t="-524359" r="-19431" b="-393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71705"/>
                      </a:ext>
                    </a:extLst>
                  </a:tr>
                  <a:tr h="81654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Промежуточные сравнительные оценки (применяются в компромиссном случае)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2, 4, 6, 8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353651573"/>
                      </a:ext>
                    </a:extLst>
                  </a:tr>
                  <a:tr h="917732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Обратные величины (например, если при сравнении элементов получили 4, при обратном сравнении будет ¼)</a:t>
                          </a:r>
                          <a:endParaRPr lang="ru-RU" sz="2400" b="0" i="1" kern="1200" dirty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4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½, ¾ , …</a:t>
                          </a: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8456612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Номер слайда 14">
            <a:extLst>
              <a:ext uri="{FF2B5EF4-FFF2-40B4-BE49-F238E27FC236}">
                <a16:creationId xmlns:a16="http://schemas.microsoft.com/office/drawing/2014/main" id="{91122C6B-A5CA-CF82-CD24-7F7D29472C30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952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538763" y="380612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36C88BB-E7F6-4740-F630-D3C0432BF14C}"/>
                  </a:ext>
                </a:extLst>
              </p:cNvPr>
              <p:cNvSpPr txBox="1"/>
              <p:nvPr/>
            </p:nvSpPr>
            <p:spPr>
              <a:xfrm>
                <a:off x="715689" y="1761331"/>
                <a:ext cx="10585586" cy="33353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Таким образом,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ru-RU" sz="32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2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ru-RU" sz="32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ru-RU" sz="32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a:rPr lang="ru-RU" sz="32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то есть каждый элемент матрицы представляет собой отношение весов рассматриваемых объектов.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36C88BB-E7F6-4740-F630-D3C0432BF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89" y="1761331"/>
                <a:ext cx="10585586" cy="3335337"/>
              </a:xfrm>
              <a:prstGeom prst="rect">
                <a:avLst/>
              </a:prstGeom>
              <a:blipFill>
                <a:blip r:embed="rId2"/>
                <a:stretch>
                  <a:fillRect l="-1439" t="-1645" r="-1439" b="-51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6743AEE0-F2E7-376D-EA17-CA7617C7D5FB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21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373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B9A156A-0CDF-FB60-6134-30FA5F44F8FE}"/>
              </a:ext>
            </a:extLst>
          </p:cNvPr>
          <p:cNvSpPr/>
          <p:nvPr/>
        </p:nvSpPr>
        <p:spPr>
          <a:xfrm>
            <a:off x="1538763" y="380612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B54AA4-4A27-6B7E-31DB-355033DC1DAD}"/>
                  </a:ext>
                </a:extLst>
              </p:cNvPr>
              <p:cNvSpPr txBox="1"/>
              <p:nvPr/>
            </p:nvSpPr>
            <p:spPr>
              <a:xfrm>
                <a:off x="290456" y="1191654"/>
                <a:ext cx="11521440" cy="5690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Свойства полностью согласованной матрицы попарных сравнений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spcBef>
                    <a:spcPts val="600"/>
                  </a:spcBef>
                  <a:buFont typeface="+mj-lt"/>
                  <a:buAutoNum type="arabicParenR"/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Все элементы матрицы положительны;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buFont typeface="+mj-lt"/>
                  <a:buAutoNum type="arabicParenR"/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Матрица обратно симметрична, т.е.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𝑗𝑖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buFont typeface="+mj-lt"/>
                  <a:buAutoNum type="arabicParenR"/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Все элементы главной диагонали равны единице: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𝑖𝑖</m:t>
                        </m:r>
                      </m:sub>
                    </m:sSub>
                    <m:r>
                      <a:rPr lang="ru-RU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5000"/>
                  </a:lnSpc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4) Свойство </a:t>
                </a:r>
                <a:r>
                  <a:rPr lang="ru-RU" sz="24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транзитивности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или согласованности: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just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ru-RU" sz="24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𝑖𝑘</m:t>
                          </m:r>
                        </m:sub>
                      </m:sSub>
                      <m:sSub>
                        <m:sSub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𝑘𝑗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15000"/>
                  </a:lnSpc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5) Число </a:t>
                </a:r>
                <a:r>
                  <a:rPr lang="en-US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 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является максимальным собственным значением матрицы, а вектор-столбец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ru-RU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ru-RU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ru-RU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ru-RU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единственным (если он нормирован) соответствующим правым собственным вектором, т.е.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∃!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𝐴𝑤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𝑛𝑤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457200" algn="just">
                  <a:lnSpc>
                    <a:spcPct val="115000"/>
                  </a:lnSpc>
                </a:pP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8B54AA4-4A27-6B7E-31DB-355033DC1D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456" y="1191654"/>
                <a:ext cx="11521440" cy="5690212"/>
              </a:xfrm>
              <a:prstGeom prst="rect">
                <a:avLst/>
              </a:prstGeom>
              <a:blipFill rotWithShape="1">
                <a:blip r:embed="rId2"/>
                <a:stretch>
                  <a:fillRect l="-847" t="-428" r="-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4">
            <a:extLst>
              <a:ext uri="{FF2B5EF4-FFF2-40B4-BE49-F238E27FC236}">
                <a16:creationId xmlns:a16="http://schemas.microsoft.com/office/drawing/2014/main" id="{F94C3CC7-6FE4-1DFE-3901-A6DF6A5B9463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278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140842-CCE5-546A-2DD3-5BC81FC7E094}"/>
              </a:ext>
            </a:extLst>
          </p:cNvPr>
          <p:cNvSpPr/>
          <p:nvPr/>
        </p:nvSpPr>
        <p:spPr>
          <a:xfrm>
            <a:off x="1538763" y="380612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F22F7C7-1B2B-921D-BC8A-75C2F534EBCD}"/>
                  </a:ext>
                </a:extLst>
              </p:cNvPr>
              <p:cNvSpPr txBox="1"/>
              <p:nvPr/>
            </p:nvSpPr>
            <p:spPr>
              <a:xfrm>
                <a:off x="560477" y="1516685"/>
                <a:ext cx="11281615" cy="34542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spcBef>
                    <a:spcPts val="600"/>
                  </a:spcBef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Замечание: Вообще, у матрицы </a:t>
                </a:r>
                <a:r>
                  <a:rPr lang="ru-RU" sz="2400" i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лишь два собственных значения – 0 и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Однако если матрица не транзитивна, то максимальное собственное число будет </a:t>
                </a:r>
                <a14:m>
                  <m:oMath xmlns:m="http://schemas.openxmlformats.org/officeDocument/2006/math"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Если мы построим матрицу попарных сравнений, значения </a:t>
                </a:r>
                <a:r>
                  <a:rPr lang="ru-RU" sz="2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ф.п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будут определяться следующим образом: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den>
                      </m:f>
                      <m:r>
                        <a:rPr lang="ru-RU" sz="24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F22F7C7-1B2B-921D-BC8A-75C2F534EB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477" y="1516685"/>
                <a:ext cx="11281615" cy="3454215"/>
              </a:xfrm>
              <a:prstGeom prst="rect">
                <a:avLst/>
              </a:prstGeom>
              <a:blipFill>
                <a:blip r:embed="rId2"/>
                <a:stretch>
                  <a:fillRect l="-864" t="-707" r="-8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CA775F14-94F8-C82B-5070-077AD6BF03F7}"/>
                  </a:ext>
                </a:extLst>
              </p14:cNvPr>
              <p14:cNvContentPartPr/>
              <p14:nvPr/>
            </p14:nvContentPartPr>
            <p14:xfrm>
              <a:off x="1493640" y="1463040"/>
              <a:ext cx="360" cy="36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CA775F14-94F8-C82B-5070-077AD6BF03F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4640" y="1454400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Номер слайда 14">
            <a:extLst>
              <a:ext uri="{FF2B5EF4-FFF2-40B4-BE49-F238E27FC236}">
                <a16:creationId xmlns:a16="http://schemas.microsoft.com/office/drawing/2014/main" id="{02A6E4C1-BC28-34F7-B2E7-BF6EA3156383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4215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16FB81-E652-C47C-CEAD-A52933DC7592}"/>
                  </a:ext>
                </a:extLst>
              </p:cNvPr>
              <p:cNvSpPr txBox="1"/>
              <p:nvPr/>
            </p:nvSpPr>
            <p:spPr>
              <a:xfrm>
                <a:off x="396441" y="1306480"/>
                <a:ext cx="11029120" cy="55515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Зная лишь одну строку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столбец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матрицы, можно вычислить все остальные элементы матрицы. </a:t>
                </a:r>
              </a:p>
              <a:p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Иными словами, если известны элементы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𝑘𝑗</m:t>
                        </m:r>
                      </m:sub>
                    </m:sSub>
                  </m:oMath>
                </a14:m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то произвольный элемент можно найти как: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800" b="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ru-RU" sz="2800" b="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ru-RU" sz="2800" b="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ru-RU" sz="2800" b="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Например, зная элементы первой строки, вычислим: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21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</m:sub>
                          </m:sSub>
                        </m:den>
                      </m:f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</m:sub>
                          </m:sSub>
                        </m:den>
                      </m:f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7;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23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</m:sub>
                          </m:sSub>
                        </m:den>
                      </m:f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  <m:r>
                        <a:rPr lang="ru-RU" sz="2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:</m:t>
                      </m:r>
                      <m:f>
                        <m:fPr>
                          <m:ctrlP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</m:t>
                          </m:r>
                        </m:den>
                      </m:f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=1,4</m:t>
                      </m:r>
                      <m:r>
                        <a:rPr lang="ru-RU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i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 таком подходе к построению матрицы транзитивность выполняется.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16FB81-E652-C47C-CEAD-A52933DC7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41" y="1306480"/>
                <a:ext cx="11029120" cy="5551520"/>
              </a:xfrm>
              <a:prstGeom prst="rect">
                <a:avLst/>
              </a:prstGeom>
              <a:blipFill>
                <a:blip r:embed="rId2"/>
                <a:stretch>
                  <a:fillRect l="-1106" t="-1098" r="-1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A9049E4E-95D7-1819-C258-0DDF2C73A6BD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886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538763" y="380612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4181F1-B49A-2918-34EB-BDA3DE909ADC}"/>
              </a:ext>
            </a:extLst>
          </p:cNvPr>
          <p:cNvSpPr txBox="1"/>
          <p:nvPr/>
        </p:nvSpPr>
        <p:spPr>
          <a:xfrm>
            <a:off x="405408" y="1569449"/>
            <a:ext cx="11203630" cy="2463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endParaRPr lang="en-US" sz="32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Построить для 3-х любых дисциплин матрицу попарных сравнений относительно нечёткого понятия «противная дисциплина», оценивая значения по шкале Саати.</a:t>
            </a:r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48F5C7C0-B1C0-1AD8-4F10-07FECC6EBA1C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3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538763" y="374000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A9713BA-50A0-82CB-4F89-3C2FBC0E5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958294"/>
              </p:ext>
            </p:extLst>
          </p:nvPr>
        </p:nvGraphicFramePr>
        <p:xfrm>
          <a:off x="537409" y="1506859"/>
          <a:ext cx="11117180" cy="176486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519686">
                  <a:extLst>
                    <a:ext uri="{9D8B030D-6E8A-4147-A177-3AD203B41FA5}">
                      <a16:colId xmlns:a16="http://schemas.microsoft.com/office/drawing/2014/main" val="3716682246"/>
                    </a:ext>
                  </a:extLst>
                </a:gridCol>
                <a:gridCol w="2601157">
                  <a:extLst>
                    <a:ext uri="{9D8B030D-6E8A-4147-A177-3AD203B41FA5}">
                      <a16:colId xmlns:a16="http://schemas.microsoft.com/office/drawing/2014/main" val="1914527824"/>
                    </a:ext>
                  </a:extLst>
                </a:gridCol>
                <a:gridCol w="2601158">
                  <a:extLst>
                    <a:ext uri="{9D8B030D-6E8A-4147-A177-3AD203B41FA5}">
                      <a16:colId xmlns:a16="http://schemas.microsoft.com/office/drawing/2014/main" val="580727066"/>
                    </a:ext>
                  </a:extLst>
                </a:gridCol>
                <a:gridCol w="2395179">
                  <a:extLst>
                    <a:ext uri="{9D8B030D-6E8A-4147-A177-3AD203B41FA5}">
                      <a16:colId xmlns:a16="http://schemas.microsoft.com/office/drawing/2014/main" val="3888225412"/>
                    </a:ext>
                  </a:extLst>
                </a:gridCol>
              </a:tblGrid>
              <a:tr h="4412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Дисциплина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Бухучёт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ИРФМ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ЭБ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2955841"/>
                  </a:ext>
                </a:extLst>
              </a:tr>
              <a:tr h="4412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Бухгалтерский учёт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1/7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1/5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1106024"/>
                  </a:ext>
                </a:extLst>
              </a:tr>
              <a:tr h="4412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ИРФМ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1/4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1372835"/>
                  </a:ext>
                </a:extLst>
              </a:tr>
              <a:tr h="4412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Экономическая безопасность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462847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1B01910-E919-2CA8-CB1D-65CAD0472DCC}"/>
                  </a:ext>
                </a:extLst>
              </p:cNvPr>
              <p:cNvSpPr txBox="1"/>
              <p:nvPr/>
            </p:nvSpPr>
            <p:spPr>
              <a:xfrm>
                <a:off x="537409" y="3364235"/>
                <a:ext cx="9671911" cy="27678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Матрица попарных сравнений имеет вид: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ru-RU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ru-RU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0,143</m:t>
                              </m:r>
                            </m:e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0,2</m:t>
                              </m:r>
                            </m:e>
                          </m:mr>
                          <m:m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0,25</m:t>
                              </m:r>
                            </m:e>
                          </m:mr>
                          <m:m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ru-RU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Тогда: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ru-RU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Бухучёт</m:t>
                          </m:r>
                        </m:e>
                      </m:d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r>
                            <a:rPr lang="en-US" b="0" i="1" smtClean="0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1/</m:t>
                          </m:r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7+</m:t>
                          </m:r>
                          <m:r>
                            <a:rPr lang="en-US" b="0" i="1" smtClean="0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1/</m:t>
                          </m:r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1+7+5+…+1</m:t>
                          </m:r>
                        </m:den>
                      </m:f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ru-RU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ru-RU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19,59</m:t>
                          </m:r>
                        </m:den>
                      </m:f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</m:t>
                      </m:r>
                      <m:r>
                        <a:rPr lang="ru-RU" b="0" i="1" smtClean="0">
                          <a:effectLst/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</m:t>
                      </m:r>
                      <m:r>
                        <a:rPr lang="ru-RU" b="0" i="1" smtClean="0">
                          <a:effectLst/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8</m:t>
                      </m:r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ru-RU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ИРФМ</m:t>
                          </m:r>
                        </m:e>
                      </m:d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7+</m:t>
                          </m:r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r>
                            <a:rPr lang="en-US" b="0" i="1" smtClean="0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1/</m:t>
                          </m:r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1+7+5+…+1</m:t>
                          </m:r>
                        </m:den>
                      </m:f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8,25</m:t>
                          </m:r>
                        </m:num>
                        <m:den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19,59</m:t>
                          </m:r>
                        </m:den>
                      </m:f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</m:t>
                      </m:r>
                      <m:r>
                        <a:rPr lang="ru-RU" b="0" i="1" smtClean="0">
                          <a:effectLst/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2;</m:t>
                      </m:r>
                    </m:oMath>
                  </m:oMathPara>
                </a14:m>
                <a:endParaRPr lang="ru-RU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ru-RU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ЭкБез</m:t>
                          </m:r>
                        </m:e>
                      </m:d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1+7+5+…+1</m:t>
                          </m:r>
                        </m:den>
                      </m:f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ru-RU" b="0" i="1" smtClean="0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ru-RU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19,59</m:t>
                          </m:r>
                        </m:den>
                      </m:f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</m:t>
                      </m:r>
                      <m:r>
                        <a:rPr lang="ru-RU" b="0" i="1" smtClean="0">
                          <a:effectLst/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51</m:t>
                      </m:r>
                      <m:r>
                        <a:rPr lang="ru-RU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1B01910-E919-2CA8-CB1D-65CAD0472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09" y="3364235"/>
                <a:ext cx="9671911" cy="2767809"/>
              </a:xfrm>
              <a:prstGeom prst="rect">
                <a:avLst/>
              </a:prstGeom>
              <a:blipFill rotWithShape="1">
                <a:blip r:embed="rId2"/>
                <a:stretch>
                  <a:fillRect l="-5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14">
            <a:extLst>
              <a:ext uri="{FF2B5EF4-FFF2-40B4-BE49-F238E27FC236}">
                <a16:creationId xmlns:a16="http://schemas.microsoft.com/office/drawing/2014/main" id="{D59B25A5-2700-AA81-D3A5-105829C15477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279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B30E8F6-F50A-FF3D-D6B3-B783A3E92819}"/>
                  </a:ext>
                </a:extLst>
              </p:cNvPr>
              <p:cNvSpPr txBox="1"/>
              <p:nvPr/>
            </p:nvSpPr>
            <p:spPr>
              <a:xfrm>
                <a:off x="544420" y="1476239"/>
                <a:ext cx="10978796" cy="35959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Заметим, что задача поставлена так, что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bHide m:val="on"/>
                        <m:supHide m:val="on"/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ru-RU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ru-RU" sz="3200" b="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μ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3200" b="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sub>
                        </m:sSub>
                      </m:e>
                    </m:nary>
                    <m:r>
                      <a:rPr lang="ru-RU" sz="3200" b="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ru-RU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ru-RU" sz="3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Также заметим, что </a:t>
                </a:r>
                <a:r>
                  <a:rPr lang="ru-RU" sz="3200" u="sng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свойство транзитивности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матрицы оказалось </a:t>
                </a:r>
                <a:r>
                  <a:rPr lang="ru-RU" sz="3200" u="sng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не выполнено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отношение функций принадлежности для элементов не равно числу, стоящему на пересечении элементов в матрице попарных сравнений!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B30E8F6-F50A-FF3D-D6B3-B783A3E92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20" y="1476239"/>
                <a:ext cx="10978796" cy="3595921"/>
              </a:xfrm>
              <a:prstGeom prst="rect">
                <a:avLst/>
              </a:prstGeom>
              <a:blipFill>
                <a:blip r:embed="rId2"/>
                <a:stretch>
                  <a:fillRect l="-1388" t="-1525" r="-1444" b="-4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6FCB1AD5-2772-04ED-BEBC-80CA942AE220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27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099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538763" y="374000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A9713BA-50A0-82CB-4F89-3C2FBC0E5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628889"/>
              </p:ext>
            </p:extLst>
          </p:nvPr>
        </p:nvGraphicFramePr>
        <p:xfrm>
          <a:off x="537409" y="1506859"/>
          <a:ext cx="11117180" cy="176486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519686">
                  <a:extLst>
                    <a:ext uri="{9D8B030D-6E8A-4147-A177-3AD203B41FA5}">
                      <a16:colId xmlns:a16="http://schemas.microsoft.com/office/drawing/2014/main" val="3716682246"/>
                    </a:ext>
                  </a:extLst>
                </a:gridCol>
                <a:gridCol w="2601157">
                  <a:extLst>
                    <a:ext uri="{9D8B030D-6E8A-4147-A177-3AD203B41FA5}">
                      <a16:colId xmlns:a16="http://schemas.microsoft.com/office/drawing/2014/main" val="1914527824"/>
                    </a:ext>
                  </a:extLst>
                </a:gridCol>
                <a:gridCol w="2601158">
                  <a:extLst>
                    <a:ext uri="{9D8B030D-6E8A-4147-A177-3AD203B41FA5}">
                      <a16:colId xmlns:a16="http://schemas.microsoft.com/office/drawing/2014/main" val="580727066"/>
                    </a:ext>
                  </a:extLst>
                </a:gridCol>
                <a:gridCol w="2395179">
                  <a:extLst>
                    <a:ext uri="{9D8B030D-6E8A-4147-A177-3AD203B41FA5}">
                      <a16:colId xmlns:a16="http://schemas.microsoft.com/office/drawing/2014/main" val="3888225412"/>
                    </a:ext>
                  </a:extLst>
                </a:gridCol>
              </a:tblGrid>
              <a:tr h="4412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Дисциплина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>
                          <a:solidFill>
                            <a:schemeClr val="lt1"/>
                          </a:solidFill>
                        </a:rPr>
                        <a:t>Бухучёт</a:t>
                      </a:r>
                      <a:endParaRPr lang="ru-RU" sz="2000" b="1" i="1" kern="120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>
                          <a:solidFill>
                            <a:schemeClr val="lt1"/>
                          </a:solidFill>
                        </a:rPr>
                        <a:t>ИРФМ</a:t>
                      </a:r>
                      <a:endParaRPr lang="ru-RU" sz="2000" b="1" i="1" kern="120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>
                          <a:solidFill>
                            <a:schemeClr val="lt1"/>
                          </a:solidFill>
                        </a:rPr>
                        <a:t>ЭБ</a:t>
                      </a:r>
                      <a:endParaRPr lang="ru-RU" sz="2000" b="1" i="1" kern="120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2955841"/>
                  </a:ext>
                </a:extLst>
              </a:tr>
              <a:tr h="4412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Бухгалтерский учёт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1/7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1/5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1106024"/>
                  </a:ext>
                </a:extLst>
              </a:tr>
              <a:tr h="4412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ИРФМ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2000" b="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</a:rPr>
                        <a:t>1,4</a:t>
                      </a:r>
                      <a:endParaRPr lang="ru-RU" sz="2000" b="1" i="0" kern="12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1372835"/>
                  </a:ext>
                </a:extLst>
              </a:tr>
              <a:tr h="4412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</a:rPr>
                        <a:t>Экономическая безопасность</a:t>
                      </a:r>
                      <a:endParaRPr lang="ru-RU" sz="2000" b="1" i="1" kern="1200" dirty="0">
                        <a:solidFill>
                          <a:schemeClr val="lt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2000" b="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rgbClr val="FF0000"/>
                          </a:solidFill>
                        </a:rPr>
                        <a:t>0,71</a:t>
                      </a:r>
                      <a:endParaRPr lang="ru-RU" sz="2000" b="1" i="0" kern="12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b="0" i="0" kern="12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462847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1B01910-E919-2CA8-CB1D-65CAD0472DCC}"/>
                  </a:ext>
                </a:extLst>
              </p:cNvPr>
              <p:cNvSpPr txBox="1"/>
              <p:nvPr/>
            </p:nvSpPr>
            <p:spPr>
              <a:xfrm>
                <a:off x="537410" y="3336428"/>
                <a:ext cx="9627522" cy="29194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ru-RU"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Бухучёт</m:t>
                          </m:r>
                        </m:e>
                      </m:d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1/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7+</m:t>
                          </m:r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1/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1+7+5+…+1</m:t>
                          </m:r>
                        </m:den>
                      </m:f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17,45</m:t>
                          </m:r>
                        </m:den>
                      </m:f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</m:t>
                      </m:r>
                      <m:r>
                        <a:rPr lang="en-US" b="0" i="1" smtClean="0"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7</m:t>
                      </m:r>
                      <m:r>
                        <a:rPr lang="en-US" b="0" i="1" smtClean="0"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69</m:t>
                      </m:r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ru-RU"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ИРФМ</m:t>
                          </m:r>
                        </m:e>
                      </m:d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1,4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1+7+5+…+1</m:t>
                          </m:r>
                        </m:den>
                      </m:f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9,4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17,45</m:t>
                          </m:r>
                        </m:den>
                      </m:f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</m:t>
                      </m:r>
                      <m:r>
                        <a:rPr lang="en-US" b="0" i="1" smtClean="0"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538</m:t>
                      </m:r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≈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</m:t>
                          </m:r>
                        </m:den>
                      </m:f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ru-RU"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Бухучёт</m:t>
                          </m:r>
                        </m:e>
                      </m:d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ЭкБез</m:t>
                          </m:r>
                        </m:e>
                      </m:d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0,71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1+7+5+…+1</m:t>
                          </m:r>
                        </m:den>
                      </m:f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6,714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17,45</m:t>
                          </m:r>
                        </m:den>
                      </m:f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</m:t>
                      </m:r>
                      <m:r>
                        <a:rPr lang="en-US" b="0" i="1" smtClean="0">
                          <a:latin typeface="Cambria Math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384</m:t>
                      </m:r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≈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ru-RU"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Бухучёт</m:t>
                          </m:r>
                        </m:e>
                      </m:d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Теперь отношение функций принадлежности равно тому числу, которое стоит в матрице напротив сравниваемых элементов.</a:t>
                </a:r>
                <a:endParaRPr lang="ru-RU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1B01910-E919-2CA8-CB1D-65CAD0472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10" y="3336428"/>
                <a:ext cx="9627522" cy="2919454"/>
              </a:xfrm>
              <a:prstGeom prst="rect">
                <a:avLst/>
              </a:prstGeom>
              <a:blipFill rotWithShape="1">
                <a:blip r:embed="rId2"/>
                <a:stretch>
                  <a:fillRect l="-507" r="-570" b="-2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14">
            <a:extLst>
              <a:ext uri="{FF2B5EF4-FFF2-40B4-BE49-F238E27FC236}">
                <a16:creationId xmlns:a16="http://schemas.microsoft.com/office/drawing/2014/main" id="{D59B25A5-2700-AA81-D3A5-105829C15477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28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8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10653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Косвенные методы построения функции принадлежности</a:t>
            </a:r>
          </a:p>
        </p:txBody>
      </p:sp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A9049E4E-95D7-1819-C258-0DDF2C73A6BD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29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ACB663-3CA6-C9E1-18C2-416331B880F3}"/>
              </a:ext>
            </a:extLst>
          </p:cNvPr>
          <p:cNvSpPr txBox="1"/>
          <p:nvPr/>
        </p:nvSpPr>
        <p:spPr>
          <a:xfrm>
            <a:off x="829322" y="1707717"/>
            <a:ext cx="1053335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Таким образом, при построении матрицы попарных сравнений «транзитивно мыслящее» лицо, принимающее решение, для построения полностью согласованной матрицы должно эмпирически задать, например, </a:t>
            </a:r>
            <a:r>
              <a:rPr lang="ru-RU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только первую строку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матрицы, а остальные элементы вычислить аналитически, используя обратную симметричность и транзитивность матрицы.</a:t>
            </a:r>
          </a:p>
        </p:txBody>
      </p:sp>
    </p:spTree>
    <p:extLst>
      <p:ext uri="{BB962C8B-B14F-4D97-AF65-F5344CB8AC3E}">
        <p14:creationId xmlns:p14="http://schemas.microsoft.com/office/powerpoint/2010/main" val="697628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BC68AB-633A-51BB-C43A-1085A1DE8D44}"/>
              </a:ext>
            </a:extLst>
          </p:cNvPr>
          <p:cNvSpPr txBox="1"/>
          <p:nvPr/>
        </p:nvSpPr>
        <p:spPr>
          <a:xfrm>
            <a:off x="320842" y="1545393"/>
            <a:ext cx="1155031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правило, аппарат теории четких отношений используется при качественном анализе взаимосвязей между объектами исследуемой системы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когда связи носят дихотомический характер и могут быть проинтерпретированы в терминах "связь присутствует", "связь отсутствует"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когда методы количественного анализа взаимосвязей по каким-либо причинам неприменимы и взаимосвязи искусственно приводятся к дихотомическому виду. </a:t>
            </a:r>
          </a:p>
        </p:txBody>
      </p:sp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2E663BAA-3F48-E2D1-DB9A-58E2C75E0835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49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5FC0EBD-3A77-D411-8C4C-D651CDC2ED9A}"/>
                  </a:ext>
                </a:extLst>
              </p:cNvPr>
              <p:cNvSpPr txBox="1"/>
              <p:nvPr/>
            </p:nvSpPr>
            <p:spPr>
              <a:xfrm>
                <a:off x="189507" y="1232395"/>
                <a:ext cx="11425550" cy="56507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В чётких отношениях проводятся различные сравнительные анализы, анализы связей. Мы чётко можем ответить на вопрос – есть такая связь или нет. </a:t>
                </a:r>
              </a:p>
              <a:p>
                <a:pPr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ru-RU" sz="3200">
                        <a:latin typeface="Cambria Math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3200">
                        <a:latin typeface="Cambria Math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ru-RU" sz="3200">
                        <a:latin typeface="Cambria Math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чёткое отношение. </a:t>
                </a:r>
              </a:p>
              <a:p>
                <a:pPr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Чёткое отношение можно показать в виде графа. </a:t>
                </a:r>
              </a:p>
              <a:p>
                <a:pPr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В нечётких отношениях на графе можно показывать, например, вес каждой дуги, т. е. силу каждой взаимосвязи Все нечёткие отношения можно свести к дихотомическим, или чётким. Однако не всегда стоит пытаться это сделать.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5FC0EBD-3A77-D411-8C4C-D651CDC2E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507" y="1232395"/>
                <a:ext cx="11425550" cy="5650778"/>
              </a:xfrm>
              <a:prstGeom prst="rect">
                <a:avLst/>
              </a:prstGeom>
              <a:blipFill rotWithShape="1">
                <a:blip r:embed="rId2"/>
                <a:stretch>
                  <a:fillRect l="-1334" t="-971" r="-640" b="-17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B84D80CF-3242-BC4D-9BD4-0402BEFF53D7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460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BC68AB-633A-51BB-C43A-1085A1DE8D44}"/>
              </a:ext>
            </a:extLst>
          </p:cNvPr>
          <p:cNvSpPr txBox="1"/>
          <p:nvPr/>
        </p:nvSpPr>
        <p:spPr>
          <a:xfrm>
            <a:off x="707570" y="1566785"/>
            <a:ext cx="1044512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Методы анализа данных, основанные на теории нечетких отношений, позволяют проводить качественный анализ систем с учетом различия в силе связей между объектами системы</a:t>
            </a:r>
          </a:p>
        </p:txBody>
      </p:sp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2E663BAA-3F48-E2D1-DB9A-58E2C75E0835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959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35209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Четкие отношения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46FED1-CA98-78B4-6C15-766D4BC06BCB}"/>
                  </a:ext>
                </a:extLst>
              </p:cNvPr>
              <p:cNvSpPr txBox="1"/>
              <p:nvPr/>
            </p:nvSpPr>
            <p:spPr>
              <a:xfrm>
                <a:off x="208547" y="1475875"/>
                <a:ext cx="11758864" cy="511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Бинарным отношением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 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на множестве 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называется некоторое подмножество декартова произведения </a:t>
                </a:r>
                <a14:m>
                  <m:oMath xmlns:m="http://schemas.openxmlformats.org/officeDocument/2006/math"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Соответственно, задать отношение 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 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на множестве 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означает указать все пары (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y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), которые связаны отношением 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Например, на множестве </a:t>
                </a:r>
                <a14:m>
                  <m:oMath xmlns:m="http://schemas.openxmlformats.org/officeDocument/2006/math"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={0,..,10}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отношению </a:t>
                </a:r>
                <a14:m>
                  <m:oMath xmlns:m="http://schemas.openxmlformats.org/officeDocument/2006/math"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≤5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удовлетворяют пары (0,1), (0, 2), …, (1, 2), …, (5, 10).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Для обозначения того, что элементы связаны отношением, используем </a:t>
                </a:r>
                <a14:m>
                  <m:oMath xmlns:m="http://schemas.openxmlformats.org/officeDocument/2006/math"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𝑥𝑅𝑦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или </a:t>
                </a:r>
                <a14:m>
                  <m:oMath xmlns:m="http://schemas.openxmlformats.org/officeDocument/2006/math"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)∈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46FED1-CA98-78B4-6C15-766D4BC06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47" y="1475875"/>
                <a:ext cx="11758864" cy="5118324"/>
              </a:xfrm>
              <a:prstGeom prst="rect">
                <a:avLst/>
              </a:prstGeom>
              <a:blipFill>
                <a:blip r:embed="rId2"/>
                <a:stretch>
                  <a:fillRect l="-1296" t="-1071" r="-1348" b="-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20B3D772-1569-1B67-9CE0-72EC298BC416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886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2845C0-F9F3-0545-B7CD-D9C1777115EC}"/>
                  </a:ext>
                </a:extLst>
              </p:cNvPr>
              <p:cNvSpPr txBox="1"/>
              <p:nvPr/>
            </p:nvSpPr>
            <p:spPr>
              <a:xfrm>
                <a:off x="336883" y="1540042"/>
                <a:ext cx="11710737" cy="36853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Нечётким отношением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 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на универсальном множестве </a:t>
                </a:r>
                <a14:m>
                  <m:oMath xmlns:m="http://schemas.openxmlformats.org/officeDocument/2006/math"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𝑈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</m:t>
                    </m:r>
                    <m:sSub>
                      <m:sSub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называется нечёткое подмножество декартова произведения, которое характеризуется такой функцией принадлежности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ru-RU" sz="3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3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3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ru-RU" sz="3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d>
                      </m:sub>
                    </m:sSub>
                    <m:r>
                      <a:rPr lang="ru-RU" sz="3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что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</m:t>
                    </m:r>
                    <m:sSub>
                      <m:sSub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b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  <m:d>
                      <m:dPr>
                        <m:begChr m:val="["/>
                        <m:endChr m:val="]"/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0,1</m:t>
                        </m:r>
                      </m:e>
                    </m:d>
                    <m:r>
                      <a:rPr lang="ru-RU" sz="3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 этом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ru-RU" sz="3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ru-RU" sz="3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3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ru-RU" sz="3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d>
                      </m:sub>
                    </m:sSub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принимается как субъективная мера выполнения отношения </a:t>
                </a:r>
                <a14:m>
                  <m:oMath xmlns:m="http://schemas.openxmlformats.org/officeDocument/2006/math"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𝑥𝑅𝑦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E2845C0-F9F3-0545-B7CD-D9C1777115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883" y="1540042"/>
                <a:ext cx="11710737" cy="3685304"/>
              </a:xfrm>
              <a:prstGeom prst="rect">
                <a:avLst/>
              </a:prstGeom>
              <a:blipFill rotWithShape="1">
                <a:blip r:embed="rId2"/>
                <a:stretch>
                  <a:fillRect l="-1301" t="-1490" r="-1353" b="-4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4348C9CA-A092-8C0A-11D5-F53EB0C50144}"/>
              </a:ext>
            </a:extLst>
          </p:cNvPr>
          <p:cNvSpPr txBox="1">
            <a:spLocks/>
          </p:cNvSpPr>
          <p:nvPr/>
        </p:nvSpPr>
        <p:spPr>
          <a:xfrm>
            <a:off x="8969375" y="622530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831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p:sp>
        <p:nvSpPr>
          <p:cNvPr id="4" name="Номер слайда 14">
            <a:extLst>
              <a:ext uri="{FF2B5EF4-FFF2-40B4-BE49-F238E27FC236}">
                <a16:creationId xmlns:a16="http://schemas.microsoft.com/office/drawing/2014/main" id="{3AD483B0-1243-8955-8D35-045D09FEDF71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8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A3340B2-535D-1EA7-4652-F85B2C031687}"/>
                  </a:ext>
                </a:extLst>
              </p:cNvPr>
              <p:cNvSpPr txBox="1"/>
              <p:nvPr/>
            </p:nvSpPr>
            <p:spPr>
              <a:xfrm>
                <a:off x="399495" y="1563659"/>
                <a:ext cx="1131308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Пусть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800" dirty="0"/>
                  <a:t>. </a:t>
                </a:r>
                <a:endParaRPr lang="ru-RU" sz="2800" dirty="0"/>
              </a:p>
              <a:p>
                <a:r>
                  <a:rPr lang="ru-RU" sz="2800" dirty="0"/>
                  <a:t>Тогда отношение </a:t>
                </a:r>
                <a:r>
                  <a:rPr lang="en-US" sz="2800" dirty="0"/>
                  <a:t>R </a:t>
                </a:r>
                <a:r>
                  <a:rPr lang="ru-RU" sz="2800" dirty="0"/>
                  <a:t>может быть задано, например, в виде  таблицы: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A3340B2-535D-1EA7-4652-F85B2C0316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95" y="1563659"/>
                <a:ext cx="11313080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132" t="-5769" b="-17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A6C0AEC6-9747-12BC-C800-41D3D87F3E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4642767"/>
                  </p:ext>
                </p:extLst>
              </p:nvPr>
            </p:nvGraphicFramePr>
            <p:xfrm>
              <a:off x="399495" y="2775217"/>
              <a:ext cx="10937260" cy="2776576"/>
            </p:xfrm>
            <a:graphic>
              <a:graphicData uri="http://schemas.openxmlformats.org/drawingml/2006/table">
                <a:tbl>
                  <a:tblPr firstRow="1" firstCol="1">
                    <a:tableStyleId>{7DF18680-E054-41AD-8BC1-D1AEF772440D}</a:tableStyleId>
                  </a:tblPr>
                  <a:tblGrid>
                    <a:gridCol w="2187452">
                      <a:extLst>
                        <a:ext uri="{9D8B030D-6E8A-4147-A177-3AD203B41FA5}">
                          <a16:colId xmlns:a16="http://schemas.microsoft.com/office/drawing/2014/main" val="785571259"/>
                        </a:ext>
                      </a:extLst>
                    </a:gridCol>
                    <a:gridCol w="2187452">
                      <a:extLst>
                        <a:ext uri="{9D8B030D-6E8A-4147-A177-3AD203B41FA5}">
                          <a16:colId xmlns:a16="http://schemas.microsoft.com/office/drawing/2014/main" val="557683685"/>
                        </a:ext>
                      </a:extLst>
                    </a:gridCol>
                    <a:gridCol w="2187452">
                      <a:extLst>
                        <a:ext uri="{9D8B030D-6E8A-4147-A177-3AD203B41FA5}">
                          <a16:colId xmlns:a16="http://schemas.microsoft.com/office/drawing/2014/main" val="3196011218"/>
                        </a:ext>
                      </a:extLst>
                    </a:gridCol>
                    <a:gridCol w="2187452">
                      <a:extLst>
                        <a:ext uri="{9D8B030D-6E8A-4147-A177-3AD203B41FA5}">
                          <a16:colId xmlns:a16="http://schemas.microsoft.com/office/drawing/2014/main" val="2280202737"/>
                        </a:ext>
                      </a:extLst>
                    </a:gridCol>
                    <a:gridCol w="2187452">
                      <a:extLst>
                        <a:ext uri="{9D8B030D-6E8A-4147-A177-3AD203B41FA5}">
                          <a16:colId xmlns:a16="http://schemas.microsoft.com/office/drawing/2014/main" val="3880491451"/>
                        </a:ext>
                      </a:extLst>
                    </a:gridCol>
                  </a:tblGrid>
                  <a:tr h="6941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/>
                            <a:t>R</a:t>
                          </a:r>
                          <a:endParaRPr lang="ru-RU" sz="2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5974021"/>
                      </a:ext>
                    </a:extLst>
                  </a:tr>
                  <a:tr h="69414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0,3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0,4</a:t>
                          </a:r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33993461"/>
                      </a:ext>
                    </a:extLst>
                  </a:tr>
                  <a:tr h="69414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0,2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0,3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0,7</a:t>
                          </a:r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7476430"/>
                      </a:ext>
                    </a:extLst>
                  </a:tr>
                  <a:tr h="69414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0,9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0,1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0,2</a:t>
                          </a:r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309950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A6C0AEC6-9747-12BC-C800-41D3D87F3E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44642767"/>
                  </p:ext>
                </p:extLst>
              </p:nvPr>
            </p:nvGraphicFramePr>
            <p:xfrm>
              <a:off x="399495" y="2775217"/>
              <a:ext cx="10937260" cy="2776576"/>
            </p:xfrm>
            <a:graphic>
              <a:graphicData uri="http://schemas.openxmlformats.org/drawingml/2006/table">
                <a:tbl>
                  <a:tblPr firstRow="1" firstCol="1">
                    <a:tableStyleId>{7DF18680-E054-41AD-8BC1-D1AEF772440D}</a:tableStyleId>
                  </a:tblPr>
                  <a:tblGrid>
                    <a:gridCol w="2187452">
                      <a:extLst>
                        <a:ext uri="{9D8B030D-6E8A-4147-A177-3AD203B41FA5}">
                          <a16:colId xmlns:a16="http://schemas.microsoft.com/office/drawing/2014/main" val="785571259"/>
                        </a:ext>
                      </a:extLst>
                    </a:gridCol>
                    <a:gridCol w="2187452">
                      <a:extLst>
                        <a:ext uri="{9D8B030D-6E8A-4147-A177-3AD203B41FA5}">
                          <a16:colId xmlns:a16="http://schemas.microsoft.com/office/drawing/2014/main" val="557683685"/>
                        </a:ext>
                      </a:extLst>
                    </a:gridCol>
                    <a:gridCol w="2187452">
                      <a:extLst>
                        <a:ext uri="{9D8B030D-6E8A-4147-A177-3AD203B41FA5}">
                          <a16:colId xmlns:a16="http://schemas.microsoft.com/office/drawing/2014/main" val="3196011218"/>
                        </a:ext>
                      </a:extLst>
                    </a:gridCol>
                    <a:gridCol w="2187452">
                      <a:extLst>
                        <a:ext uri="{9D8B030D-6E8A-4147-A177-3AD203B41FA5}">
                          <a16:colId xmlns:a16="http://schemas.microsoft.com/office/drawing/2014/main" val="2280202737"/>
                        </a:ext>
                      </a:extLst>
                    </a:gridCol>
                    <a:gridCol w="2187452">
                      <a:extLst>
                        <a:ext uri="{9D8B030D-6E8A-4147-A177-3AD203B41FA5}">
                          <a16:colId xmlns:a16="http://schemas.microsoft.com/office/drawing/2014/main" val="3880491451"/>
                        </a:ext>
                      </a:extLst>
                    </a:gridCol>
                  </a:tblGrid>
                  <a:tr h="6941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/>
                            <a:t>R</a:t>
                          </a:r>
                          <a:endParaRPr lang="ru-RU" sz="2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3"/>
                          <a:stretch>
                            <a:fillRect l="-100279" t="-7895" r="-301114" b="-301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3"/>
                          <a:stretch>
                            <a:fillRect l="-200279" t="-7895" r="-201114" b="-301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3"/>
                          <a:stretch>
                            <a:fillRect l="-300279" t="-7895" r="-101114" b="-301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3"/>
                          <a:stretch>
                            <a:fillRect l="-400279" t="-7895" r="-1114" b="-3017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25974021"/>
                      </a:ext>
                    </a:extLst>
                  </a:tr>
                  <a:tr h="69414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3"/>
                          <a:stretch>
                            <a:fillRect l="-279" t="-107895" r="-401114" b="-201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0,3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0,4</a:t>
                          </a:r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33993461"/>
                      </a:ext>
                    </a:extLst>
                  </a:tr>
                  <a:tr h="69414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3"/>
                          <a:stretch>
                            <a:fillRect l="-279" t="-207895" r="-401114" b="-101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0,2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1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0,3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0,7</a:t>
                          </a:r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7476430"/>
                      </a:ext>
                    </a:extLst>
                  </a:tr>
                  <a:tr h="69414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3"/>
                          <a:stretch>
                            <a:fillRect l="-279" t="-307895" r="-401114" b="-1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0,9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0,1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0,2</a:t>
                          </a:r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3099503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89361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DE17C1-B9D7-798C-70C0-0A31278DEAF3}"/>
              </a:ext>
            </a:extLst>
          </p:cNvPr>
          <p:cNvSpPr/>
          <p:nvPr/>
        </p:nvSpPr>
        <p:spPr>
          <a:xfrm>
            <a:off x="1647673" y="380612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Отношения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0F0DA8-B2FC-BC10-A086-9E1E371DA0C3}"/>
                  </a:ext>
                </a:extLst>
              </p:cNvPr>
              <p:cNvSpPr txBox="1"/>
              <p:nvPr/>
            </p:nvSpPr>
            <p:spPr>
              <a:xfrm>
                <a:off x="519141" y="1443170"/>
                <a:ext cx="10763162" cy="4887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5000"/>
                  </a:lnSpc>
                  <a:spcBef>
                    <a:spcPts val="600"/>
                  </a:spcBef>
                </a:pPr>
                <a:r>
                  <a:rPr lang="ru-RU" sz="24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Примеры:</a:t>
                </a:r>
              </a:p>
              <a:p>
                <a:pPr lvl="0">
                  <a:lnSpc>
                    <a:spcPct val="115000"/>
                  </a:lnSpc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1. нечёткое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отношение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«</a:t>
                </a:r>
                <a:r>
                  <a:rPr lang="en-US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и </a:t>
                </a:r>
                <a:r>
                  <a:rPr lang="en-US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y 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близкие друг к другу числа»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можно задать функцией принадлежности:</a:t>
                </a:r>
              </a:p>
              <a:p>
                <a:pPr lvl="0">
                  <a:lnSpc>
                    <a:spcPct val="115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d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ru-RU" sz="24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15000"/>
                  </a:lnSpc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2. н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ечёткое отношение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R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(≫,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≫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«намного» больше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y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можно задать, например, такой функцией принадлежности: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0,</m:t>
                              </m:r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≤</m:t>
                              </m:r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ru-RU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ru-RU" sz="2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ru-RU" sz="2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  <m:r>
                                                <a:rPr lang="ru-RU" sz="2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ru-RU" sz="2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ru-RU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den>
                              </m:f>
                            </m:e>
                          </m:eqArr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4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ru-RU" sz="24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A0F0DA8-B2FC-BC10-A086-9E1E371DA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41" y="1443170"/>
                <a:ext cx="10763162" cy="4887748"/>
              </a:xfrm>
              <a:prstGeom prst="rect">
                <a:avLst/>
              </a:prstGeom>
              <a:blipFill>
                <a:blip r:embed="rId2"/>
                <a:stretch>
                  <a:fillRect l="-849" t="-499" r="-1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омер слайда 14">
            <a:extLst>
              <a:ext uri="{FF2B5EF4-FFF2-40B4-BE49-F238E27FC236}">
                <a16:creationId xmlns:a16="http://schemas.microsoft.com/office/drawing/2014/main" id="{72142A65-D424-9CB1-39C7-4E24F17EE36D}"/>
              </a:ext>
            </a:extLst>
          </p:cNvPr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9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372055"/>
      </p:ext>
    </p:extLst>
  </p:cSld>
  <p:clrMapOvr>
    <a:masterClrMapping/>
  </p:clrMapOvr>
</p:sld>
</file>

<file path=ppt/theme/theme1.xml><?xml version="1.0" encoding="utf-8"?>
<a:theme xmlns:a="http://schemas.openxmlformats.org/drawingml/2006/main" name="Макеты раскадровки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1580</Words>
  <Application>Microsoft Office PowerPoint</Application>
  <PresentationFormat>Широкоэкранный</PresentationFormat>
  <Paragraphs>256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Cambria Math</vt:lpstr>
      <vt:lpstr>Calibri</vt:lpstr>
      <vt:lpstr>Calibri Light</vt:lpstr>
      <vt:lpstr>Макеты раскадровки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DV</dc:creator>
  <cp:lastModifiedBy>Андрей Лахин</cp:lastModifiedBy>
  <cp:revision>38</cp:revision>
  <dcterms:created xsi:type="dcterms:W3CDTF">2019-05-25T14:24:43Z</dcterms:created>
  <dcterms:modified xsi:type="dcterms:W3CDTF">2026-03-06T18:09:53Z</dcterms:modified>
</cp:coreProperties>
</file>