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"/>
  </p:notesMasterIdLst>
  <p:sldIdLst>
    <p:sldId id="263" r:id="rId2"/>
    <p:sldId id="264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89273" autoAdjust="0"/>
  </p:normalViewPr>
  <p:slideViewPr>
    <p:cSldViewPr snapToGrid="0">
      <p:cViewPr varScale="1">
        <p:scale>
          <a:sx n="73" d="100"/>
          <a:sy n="73" d="100"/>
        </p:scale>
        <p:origin x="1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16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32E96E-41F7-40C5-8419-297958CC00FA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4" name="Рисунок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а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6999B8-B6B4-4561-A3CD-BBCDAB9FC9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286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999B8-B6B4-4561-A3CD-BBCDAB9FC9D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644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518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304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801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619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125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3403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759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284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5599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960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Нажмите, чтобы добавить изображение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540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18F51-09EC-435C-A3BA-64A766E099C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136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A2744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>
            <a:spLocks noGrp="1"/>
          </p:cNvSpPr>
          <p:nvPr/>
        </p:nvSpPr>
        <p:spPr>
          <a:xfrm>
            <a:off x="0" y="0"/>
            <a:ext cx="12192000" cy="660400"/>
          </a:xfrm>
          <a:prstGeom prst="rect">
            <a:avLst/>
          </a:prstGeom>
          <a:solidFill>
            <a:srgbClr val="1A2744"/>
          </a:solidFill>
          <a:ln>
            <a:noFill/>
          </a:ln>
        </p:spPr>
        <p:txBody>
          <a:bodyPr lIns="114300" tIns="45720" rIns="114300" bIns="45720" anchor="ctr"/>
          <a:lstStyle/>
          <a:p>
            <a:pPr algn="l"/>
            <a:r>
              <a:rPr lang="ru-RU" sz="1600" b="1" dirty="0">
                <a:solidFill>
                  <a:srgbClr val="FFFFFF"/>
                </a:solidFill>
                <a:latin typeface="Calibri"/>
              </a:rPr>
              <a:t>Финансовый анализ ООО "ДНС Ритейл", 2025 г.</a:t>
            </a:r>
          </a:p>
          <a:p>
            <a:pPr algn="l"/>
            <a:r>
              <a:rPr lang="ru-RU" sz="1000" b="0" dirty="0">
                <a:solidFill>
                  <a:srgbClr val="8FA3C8"/>
                </a:solidFill>
                <a:latin typeface="Calibri"/>
              </a:rPr>
              <a:t>Источник: ГИР БО, данные бухгалтерской отчётности за 2025 год.</a:t>
            </a:r>
          </a:p>
        </p:txBody>
      </p:sp>
      <p:graphicFrame>
        <p:nvGraphicFramePr>
          <p:cNvPr id="3" name="MainTable"/>
          <p:cNvGraphicFramePr>
            <a:graphicFrameLocks noGrp="1"/>
          </p:cNvGraphicFramePr>
          <p:nvPr/>
        </p:nvGraphicFramePr>
        <p:xfrm>
          <a:off x="0" y="660400"/>
          <a:ext cx="12192000" cy="56123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20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42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l"/>
                      <a:r>
                        <a:rPr lang="ru-RU" sz="1150" b="1" dirty="0">
                          <a:solidFill>
                            <a:srgbClr val="FFFFFF"/>
                          </a:solidFill>
                          <a:latin typeface="Calibri"/>
                        </a:rPr>
                        <a:t>Показатель</a:t>
                      </a:r>
                    </a:p>
                  </a:txBody>
                  <a:tcPr marL="76200" marR="50800" marT="18288" marB="18288"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50" b="1" dirty="0">
                          <a:solidFill>
                            <a:srgbClr val="FFFFFF"/>
                          </a:solidFill>
                          <a:latin typeface="Calibri"/>
                        </a:rPr>
                        <a:t>Значение</a:t>
                      </a:r>
                    </a:p>
                  </a:txBody>
                  <a:tcPr marL="76200" marR="50800" marT="18288" marB="18288"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50" b="1" dirty="0">
                          <a:solidFill>
                            <a:srgbClr val="FFFFFF"/>
                          </a:solidFill>
                          <a:latin typeface="Calibri"/>
                        </a:rPr>
                        <a:t>Оценка</a:t>
                      </a:r>
                    </a:p>
                  </a:txBody>
                  <a:tcPr marL="76200" marR="50800" marT="18288" marB="18288">
                    <a:solidFill>
                      <a:srgbClr val="1A274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>
                          <a:solidFill>
                            <a:srgbClr val="FFFFFF"/>
                          </a:solidFill>
                          <a:latin typeface="Calibri"/>
                        </a:rPr>
                        <a:t>РЕНТАБЕЛЬНОСТЬ</a:t>
                      </a:r>
                    </a:p>
                  </a:txBody>
                  <a:tcPr marL="76200" marR="50800" marT="18288" marB="18288">
                    <a:solidFill>
                      <a:srgbClr val="2E417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/>
                    </a:p>
                  </a:txBody>
                  <a:tcPr marL="76200" marR="50800" marT="18288" marB="18288">
                    <a:solidFill>
                      <a:srgbClr val="2E417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/>
                    </a:p>
                  </a:txBody>
                  <a:tcPr marL="76200" marR="50800" marT="18288" marB="18288">
                    <a:solidFill>
                      <a:srgbClr val="2E41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/>
                      <a:r>
                        <a:rPr lang="ru-RU" sz="1050" b="0" dirty="0">
                          <a:solidFill>
                            <a:srgbClr val="1A2744"/>
                          </a:solidFill>
                          <a:latin typeface="Calibri"/>
                        </a:rPr>
                        <a:t>Рентабельность продаж</a:t>
                      </a:r>
                    </a:p>
                  </a:txBody>
                  <a:tcPr marL="76200" marR="50800" marT="18288" marB="18288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rgbClr val="1A2744"/>
                          </a:solidFill>
                          <a:latin typeface="Calibri"/>
                        </a:rPr>
                        <a:t>6,03%</a:t>
                      </a:r>
                    </a:p>
                  </a:txBody>
                  <a:tcPr marL="76200" marR="50800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50" b="0" dirty="0">
                          <a:solidFill>
                            <a:srgbClr val="1A2744"/>
                          </a:solidFill>
                          <a:latin typeface="Calibri"/>
                        </a:rPr>
                        <a:t>умеренная</a:t>
                      </a:r>
                    </a:p>
                  </a:txBody>
                  <a:tcPr marL="76200" marR="50800" marT="18288" marB="18288">
                    <a:solidFill>
                      <a:srgbClr val="F5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/>
                      <a:r>
                        <a:rPr lang="ru-RU" sz="1050" b="0" dirty="0">
                          <a:solidFill>
                            <a:srgbClr val="1A2744"/>
                          </a:solidFill>
                          <a:latin typeface="Calibri"/>
                        </a:rPr>
                        <a:t>Рентабельность собственного капитала (ROE)</a:t>
                      </a:r>
                    </a:p>
                  </a:txBody>
                  <a:tcPr marL="76200" marR="50800" marT="18288" marB="18288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rgbClr val="1A2744"/>
                          </a:solidFill>
                          <a:latin typeface="Calibri"/>
                        </a:rPr>
                        <a:t>9,94%</a:t>
                      </a:r>
                    </a:p>
                  </a:txBody>
                  <a:tcPr marL="76200" marR="50800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50" b="0" dirty="0">
                          <a:solidFill>
                            <a:srgbClr val="1E7A4A"/>
                          </a:solidFill>
                          <a:latin typeface="Calibri"/>
                        </a:rPr>
                        <a:t>хорошая</a:t>
                      </a:r>
                    </a:p>
                  </a:txBody>
                  <a:tcPr marL="76200" marR="50800" marT="18288" marB="18288">
                    <a:solidFill>
                      <a:srgbClr val="E8F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/>
                      <a:r>
                        <a:rPr lang="ru-RU" sz="1050" b="0" dirty="0">
                          <a:solidFill>
                            <a:srgbClr val="1A2744"/>
                          </a:solidFill>
                          <a:latin typeface="Calibri"/>
                        </a:rPr>
                        <a:t>ROA</a:t>
                      </a:r>
                    </a:p>
                  </a:txBody>
                  <a:tcPr marL="76200" marR="50800" marT="18288" marB="18288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rgbClr val="1A2744"/>
                          </a:solidFill>
                          <a:latin typeface="Calibri"/>
                        </a:rPr>
                        <a:t>5,29%</a:t>
                      </a:r>
                    </a:p>
                  </a:txBody>
                  <a:tcPr marL="76200" marR="50800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50" b="0" dirty="0">
                          <a:solidFill>
                            <a:srgbClr val="1E7A4A"/>
                          </a:solidFill>
                          <a:latin typeface="Calibri"/>
                        </a:rPr>
                        <a:t>положительная</a:t>
                      </a:r>
                    </a:p>
                  </a:txBody>
                  <a:tcPr marL="76200" marR="50800" marT="18288" marB="18288">
                    <a:solidFill>
                      <a:srgbClr val="E8F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>
                          <a:solidFill>
                            <a:srgbClr val="FFFFFF"/>
                          </a:solidFill>
                          <a:latin typeface="Calibri"/>
                        </a:rPr>
                        <a:t>ЛИКВИДНОСТЬ</a:t>
                      </a:r>
                    </a:p>
                  </a:txBody>
                  <a:tcPr marL="76200" marR="50800" marT="18288" marB="18288">
                    <a:solidFill>
                      <a:srgbClr val="2E417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/>
                    </a:p>
                  </a:txBody>
                  <a:tcPr marL="76200" marR="50800" marT="18288" marB="18288">
                    <a:solidFill>
                      <a:srgbClr val="2E417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/>
                    </a:p>
                  </a:txBody>
                  <a:tcPr marL="76200" marR="50800" marT="18288" marB="18288">
                    <a:solidFill>
                      <a:srgbClr val="2E41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/>
                      <a:r>
                        <a:rPr lang="ru-RU" sz="1050" b="0" dirty="0">
                          <a:solidFill>
                            <a:srgbClr val="1A2744"/>
                          </a:solidFill>
                          <a:latin typeface="Calibri"/>
                        </a:rPr>
                        <a:t>Текущая ликвидность</a:t>
                      </a:r>
                    </a:p>
                  </a:txBody>
                  <a:tcPr marL="76200" marR="50800" marT="18288" marB="18288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rgbClr val="1A2744"/>
                          </a:solidFill>
                          <a:latin typeface="Calibri"/>
                        </a:rPr>
                        <a:t>2,87</a:t>
                      </a:r>
                    </a:p>
                  </a:txBody>
                  <a:tcPr marL="76200" marR="50800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50" b="0" dirty="0">
                          <a:solidFill>
                            <a:srgbClr val="1E7A4A"/>
                          </a:solidFill>
                          <a:latin typeface="Calibri"/>
                        </a:rPr>
                        <a:t>выше нормы (&gt;1,5)</a:t>
                      </a:r>
                    </a:p>
                  </a:txBody>
                  <a:tcPr marL="76200" marR="50800" marT="18288" marB="18288">
                    <a:solidFill>
                      <a:srgbClr val="E8F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/>
                      <a:r>
                        <a:rPr lang="ru-RU" sz="1050" b="0" dirty="0">
                          <a:solidFill>
                            <a:srgbClr val="1A2744"/>
                          </a:solidFill>
                          <a:latin typeface="Calibri"/>
                        </a:rPr>
                        <a:t>Критическая ликвидность</a:t>
                      </a:r>
                    </a:p>
                  </a:txBody>
                  <a:tcPr marL="76200" marR="50800" marT="18288" marB="18288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rgbClr val="1A2744"/>
                          </a:solidFill>
                          <a:latin typeface="Calibri"/>
                        </a:rPr>
                        <a:t>0,52</a:t>
                      </a:r>
                    </a:p>
                  </a:txBody>
                  <a:tcPr marL="76200" marR="50800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50" b="0" dirty="0">
                          <a:solidFill>
                            <a:srgbClr val="C0392B"/>
                          </a:solidFill>
                          <a:latin typeface="Calibri"/>
                        </a:rPr>
                        <a:t>ниже нормы (&gt;0,8)</a:t>
                      </a:r>
                    </a:p>
                  </a:txBody>
                  <a:tcPr marL="76200" marR="50800" marT="18288" marB="18288">
                    <a:solidFill>
                      <a:srgbClr val="FDEC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/>
                      <a:r>
                        <a:rPr lang="ru-RU" sz="1050" b="0" dirty="0">
                          <a:solidFill>
                            <a:srgbClr val="1A2744"/>
                          </a:solidFill>
                          <a:latin typeface="Calibri"/>
                        </a:rPr>
                        <a:t>Абсолютная ликвидность</a:t>
                      </a:r>
                    </a:p>
                  </a:txBody>
                  <a:tcPr marL="76200" marR="50800" marT="18288" marB="18288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rgbClr val="1A2744"/>
                          </a:solidFill>
                          <a:latin typeface="Calibri"/>
                        </a:rPr>
                        <a:t>0,14</a:t>
                      </a:r>
                    </a:p>
                  </a:txBody>
                  <a:tcPr marL="76200" marR="50800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50" b="0" dirty="0">
                          <a:solidFill>
                            <a:srgbClr val="C0392B"/>
                          </a:solidFill>
                          <a:latin typeface="Calibri"/>
                        </a:rPr>
                        <a:t>ниже нормы (&gt;0,2)</a:t>
                      </a:r>
                    </a:p>
                  </a:txBody>
                  <a:tcPr marL="76200" marR="50800" marT="18288" marB="18288">
                    <a:solidFill>
                      <a:srgbClr val="FDEC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>
                          <a:solidFill>
                            <a:srgbClr val="FFFFFF"/>
                          </a:solidFill>
                          <a:latin typeface="Calibri"/>
                        </a:rPr>
                        <a:t>ФИНАНСОВАЯ УСТОЙЧИВОСТЬ</a:t>
                      </a:r>
                    </a:p>
                  </a:txBody>
                  <a:tcPr marL="76200" marR="50800" marT="18288" marB="18288">
                    <a:solidFill>
                      <a:srgbClr val="2E417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/>
                    </a:p>
                  </a:txBody>
                  <a:tcPr marL="76200" marR="50800" marT="18288" marB="18288">
                    <a:solidFill>
                      <a:srgbClr val="2E417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/>
                    </a:p>
                  </a:txBody>
                  <a:tcPr marL="76200" marR="50800" marT="18288" marB="18288">
                    <a:solidFill>
                      <a:srgbClr val="2E41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/>
                      <a:r>
                        <a:rPr lang="ru-RU" sz="1050" b="0" dirty="0">
                          <a:solidFill>
                            <a:srgbClr val="1A2744"/>
                          </a:solidFill>
                          <a:latin typeface="Calibri"/>
                        </a:rPr>
                        <a:t>Коэффициент автономии</a:t>
                      </a:r>
                    </a:p>
                  </a:txBody>
                  <a:tcPr marL="76200" marR="50800" marT="18288" marB="18288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rgbClr val="1A2744"/>
                          </a:solidFill>
                          <a:latin typeface="Calibri"/>
                        </a:rPr>
                        <a:t>0,55</a:t>
                      </a:r>
                    </a:p>
                  </a:txBody>
                  <a:tcPr marL="76200" marR="50800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50" b="0" dirty="0">
                          <a:solidFill>
                            <a:srgbClr val="1E7A4A"/>
                          </a:solidFill>
                          <a:latin typeface="Calibri"/>
                        </a:rPr>
                        <a:t>выше нормы (&gt;0,5)</a:t>
                      </a:r>
                    </a:p>
                  </a:txBody>
                  <a:tcPr marL="76200" marR="50800" marT="18288" marB="18288">
                    <a:solidFill>
                      <a:srgbClr val="E8F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/>
                      <a:r>
                        <a:rPr lang="ru-RU" sz="1050" b="0" dirty="0">
                          <a:solidFill>
                            <a:srgbClr val="1A2744"/>
                          </a:solidFill>
                          <a:latin typeface="Calibri"/>
                        </a:rPr>
                        <a:t>Коэффициент финансовой устойчивости</a:t>
                      </a:r>
                    </a:p>
                  </a:txBody>
                  <a:tcPr marL="76200" marR="50800" marT="18288" marB="18288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rgbClr val="1A2744"/>
                          </a:solidFill>
                          <a:latin typeface="Calibri"/>
                        </a:rPr>
                        <a:t>0,73</a:t>
                      </a:r>
                    </a:p>
                  </a:txBody>
                  <a:tcPr marL="76200" marR="50800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50" b="0" dirty="0">
                          <a:solidFill>
                            <a:srgbClr val="1A2744"/>
                          </a:solidFill>
                          <a:latin typeface="Calibri"/>
                        </a:rPr>
                        <a:t>близко к норме</a:t>
                      </a:r>
                    </a:p>
                  </a:txBody>
                  <a:tcPr marL="76200" marR="50800" marT="18288" marB="18288">
                    <a:solidFill>
                      <a:srgbClr val="F5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/>
                      <a:r>
                        <a:rPr lang="ru-RU" sz="1050" b="0" dirty="0">
                          <a:solidFill>
                            <a:srgbClr val="1A2744"/>
                          </a:solidFill>
                          <a:latin typeface="Calibri"/>
                        </a:rPr>
                        <a:t>Финансовый рычаг</a:t>
                      </a:r>
                    </a:p>
                  </a:txBody>
                  <a:tcPr marL="76200" marR="50800" marT="18288" marB="18288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rgbClr val="1A2744"/>
                          </a:solidFill>
                          <a:latin typeface="Calibri"/>
                        </a:rPr>
                        <a:t>0,10</a:t>
                      </a:r>
                    </a:p>
                  </a:txBody>
                  <a:tcPr marL="76200" marR="50800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50" b="0" dirty="0">
                          <a:solidFill>
                            <a:srgbClr val="1E7A4A"/>
                          </a:solidFill>
                          <a:latin typeface="Calibri"/>
                        </a:rPr>
                        <a:t>низкая долговая нагрузка</a:t>
                      </a:r>
                    </a:p>
                  </a:txBody>
                  <a:tcPr marL="76200" marR="50800" marT="18288" marB="18288">
                    <a:solidFill>
                      <a:srgbClr val="E8F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>
                          <a:solidFill>
                            <a:srgbClr val="FFFFFF"/>
                          </a:solidFill>
                          <a:latin typeface="Calibri"/>
                        </a:rPr>
                        <a:t>ДЕЛОВАЯ АКТИВНОСТЬ И EBITDA</a:t>
                      </a:r>
                    </a:p>
                  </a:txBody>
                  <a:tcPr marL="76200" marR="50800" marT="18288" marB="18288">
                    <a:solidFill>
                      <a:srgbClr val="2E417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/>
                    </a:p>
                  </a:txBody>
                  <a:tcPr marL="76200" marR="50800" marT="18288" marB="18288">
                    <a:solidFill>
                      <a:srgbClr val="2E417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/>
                    </a:p>
                  </a:txBody>
                  <a:tcPr marL="76200" marR="50800" marT="18288" marB="18288">
                    <a:solidFill>
                      <a:srgbClr val="2E41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/>
                      <a:r>
                        <a:rPr lang="ru-RU" sz="1050" b="0" dirty="0">
                          <a:solidFill>
                            <a:srgbClr val="1A2744"/>
                          </a:solidFill>
                          <a:latin typeface="Calibri"/>
                        </a:rPr>
                        <a:t>EBIT</a:t>
                      </a:r>
                    </a:p>
                  </a:txBody>
                  <a:tcPr marL="76200" marR="50800" marT="18288" marB="18288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rgbClr val="1A2744"/>
                          </a:solidFill>
                          <a:latin typeface="Calibri"/>
                        </a:rPr>
                        <a:t>50,6 млрд ₽</a:t>
                      </a:r>
                    </a:p>
                  </a:txBody>
                  <a:tcPr marL="76200" marR="50800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50" b="0" dirty="0">
                          <a:solidFill>
                            <a:srgbClr val="1E7A4A"/>
                          </a:solidFill>
                          <a:latin typeface="Calibri"/>
                        </a:rPr>
                        <a:t>высокая операционная прибыль</a:t>
                      </a:r>
                    </a:p>
                  </a:txBody>
                  <a:tcPr marL="76200" marR="50800" marT="18288" marB="18288">
                    <a:solidFill>
                      <a:srgbClr val="E8F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/>
                      <a:r>
                        <a:rPr lang="ru-RU" sz="1050" b="0" dirty="0">
                          <a:solidFill>
                            <a:srgbClr val="1A2744"/>
                          </a:solidFill>
                          <a:latin typeface="Calibri"/>
                        </a:rPr>
                        <a:t>EBITDA</a:t>
                      </a:r>
                    </a:p>
                  </a:txBody>
                  <a:tcPr marL="76200" marR="50800" marT="18288" marB="18288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rgbClr val="1A2744"/>
                          </a:solidFill>
                          <a:latin typeface="Calibri"/>
                        </a:rPr>
                        <a:t>66,5 млрд ₽</a:t>
                      </a:r>
                    </a:p>
                  </a:txBody>
                  <a:tcPr marL="76200" marR="50800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50" b="0" dirty="0">
                          <a:solidFill>
                            <a:srgbClr val="1E7A4A"/>
                          </a:solidFill>
                          <a:latin typeface="Calibri"/>
                        </a:rPr>
                        <a:t>высокий денежный результат</a:t>
                      </a:r>
                    </a:p>
                  </a:txBody>
                  <a:tcPr marL="76200" marR="50800" marT="18288" marB="18288">
                    <a:solidFill>
                      <a:srgbClr val="E8F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/>
                      <a:r>
                        <a:rPr lang="ru-RU" sz="1050" b="0" dirty="0">
                          <a:solidFill>
                            <a:srgbClr val="1A2744"/>
                          </a:solidFill>
                          <a:latin typeface="Calibri"/>
                        </a:rPr>
                        <a:t>Покрытие процентов</a:t>
                      </a:r>
                    </a:p>
                  </a:txBody>
                  <a:tcPr marL="76200" marR="50800" marT="18288" marB="18288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rgbClr val="1A2744"/>
                          </a:solidFill>
                          <a:latin typeface="Calibri"/>
                        </a:rPr>
                        <a:t>3,3</a:t>
                      </a:r>
                    </a:p>
                  </a:txBody>
                  <a:tcPr marL="76200" marR="50800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50" b="0" dirty="0">
                          <a:solidFill>
                            <a:srgbClr val="1E7A4A"/>
                          </a:solidFill>
                          <a:latin typeface="Calibri"/>
                        </a:rPr>
                        <a:t>устойчивое</a:t>
                      </a:r>
                    </a:p>
                  </a:txBody>
                  <a:tcPr marL="76200" marR="50800" marT="18288" marB="18288">
                    <a:solidFill>
                      <a:srgbClr val="E8F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/>
                      <a:r>
                        <a:rPr lang="ru-RU" sz="1050" b="0" dirty="0">
                          <a:solidFill>
                            <a:srgbClr val="1A2744"/>
                          </a:solidFill>
                          <a:latin typeface="Calibri"/>
                        </a:rPr>
                        <a:t>Оборачиваемость активов</a:t>
                      </a:r>
                    </a:p>
                  </a:txBody>
                  <a:tcPr marL="76200" marR="50800" marT="18288" marB="18288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rgbClr val="1A2744"/>
                          </a:solidFill>
                          <a:latin typeface="Calibri"/>
                        </a:rPr>
                        <a:t>1,83 раза</a:t>
                      </a:r>
                    </a:p>
                  </a:txBody>
                  <a:tcPr marL="76200" marR="50800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50" b="0" dirty="0">
                          <a:solidFill>
                            <a:srgbClr val="1E7A4A"/>
                          </a:solidFill>
                          <a:latin typeface="Calibri"/>
                        </a:rPr>
                        <a:t>эффективная</a:t>
                      </a:r>
                    </a:p>
                  </a:txBody>
                  <a:tcPr marL="76200" marR="50800" marT="18288" marB="18288">
                    <a:solidFill>
                      <a:srgbClr val="E8F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/>
                      <a:r>
                        <a:rPr lang="ru-RU" sz="1050" b="0" dirty="0">
                          <a:solidFill>
                            <a:srgbClr val="1A2744"/>
                          </a:solidFill>
                          <a:latin typeface="Calibri"/>
                        </a:rPr>
                        <a:t>Период оборота дебиторки</a:t>
                      </a:r>
                    </a:p>
                  </a:txBody>
                  <a:tcPr marL="76200" marR="50800" marT="18288" marB="18288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rgbClr val="1A2744"/>
                          </a:solidFill>
                          <a:latin typeface="Calibri"/>
                        </a:rPr>
                        <a:t>21 день</a:t>
                      </a:r>
                    </a:p>
                  </a:txBody>
                  <a:tcPr marL="76200" marR="50800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50" b="0" dirty="0">
                          <a:solidFill>
                            <a:srgbClr val="1E7A4A"/>
                          </a:solidFill>
                          <a:latin typeface="Calibri"/>
                        </a:rPr>
                        <a:t>хороший показатель</a:t>
                      </a:r>
                    </a:p>
                  </a:txBody>
                  <a:tcPr marL="76200" marR="50800" marT="18288" marB="18288">
                    <a:solidFill>
                      <a:srgbClr val="E8F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/>
                      <a:r>
                        <a:rPr lang="ru-RU" sz="1050" b="0" dirty="0">
                          <a:solidFill>
                            <a:srgbClr val="1A2744"/>
                          </a:solidFill>
                          <a:latin typeface="Calibri"/>
                        </a:rPr>
                        <a:t>Чистый денежный поток</a:t>
                      </a:r>
                    </a:p>
                  </a:txBody>
                  <a:tcPr marL="76200" marR="50800" marT="18288" marB="18288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rgbClr val="1A2744"/>
                          </a:solidFill>
                          <a:latin typeface="Calibri"/>
                        </a:rPr>
                        <a:t>-17,3 млрд ₽</a:t>
                      </a:r>
                    </a:p>
                  </a:txBody>
                  <a:tcPr marL="76200" marR="50800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50" b="0" dirty="0">
                          <a:solidFill>
                            <a:srgbClr val="C0392B"/>
                          </a:solidFill>
                          <a:latin typeface="Calibri"/>
                        </a:rPr>
                        <a:t>отрицательный</a:t>
                      </a:r>
                    </a:p>
                  </a:txBody>
                  <a:tcPr marL="76200" marR="50800" marT="18288" marB="18288">
                    <a:solidFill>
                      <a:srgbClr val="FDEC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/>
                      <a:r>
                        <a:rPr lang="ru-RU" sz="1050" b="0" dirty="0">
                          <a:solidFill>
                            <a:srgbClr val="1A2744"/>
                          </a:solidFill>
                          <a:latin typeface="Calibri"/>
                        </a:rPr>
                        <a:t>ЧДП от текущей деятельности</a:t>
                      </a:r>
                    </a:p>
                  </a:txBody>
                  <a:tcPr marL="76200" marR="50800" marT="18288" marB="18288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rgbClr val="1A2744"/>
                          </a:solidFill>
                          <a:latin typeface="Calibri"/>
                        </a:rPr>
                        <a:t>+66,2 млрд ₽</a:t>
                      </a:r>
                    </a:p>
                  </a:txBody>
                  <a:tcPr marL="76200" marR="50800" marT="18288" marB="18288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50" b="0" dirty="0">
                          <a:solidFill>
                            <a:srgbClr val="1E7A4A"/>
                          </a:solidFill>
                          <a:latin typeface="Calibri"/>
                        </a:rPr>
                        <a:t>положительный</a:t>
                      </a:r>
                    </a:p>
                  </a:txBody>
                  <a:tcPr marL="76200" marR="50800" marT="18288" marB="18288">
                    <a:solidFill>
                      <a:srgbClr val="E8F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sp>
        <p:nvSpPr>
          <p:cNvPr id="4" name="Conclusion"/>
          <p:cNvSpPr>
            <a:spLocks noGrp="1"/>
          </p:cNvSpPr>
          <p:nvPr/>
        </p:nvSpPr>
        <p:spPr>
          <a:xfrm>
            <a:off x="0" y="6285484"/>
            <a:ext cx="12192000" cy="572515"/>
          </a:xfrm>
          <a:prstGeom prst="rect">
            <a:avLst/>
          </a:prstGeom>
          <a:solidFill>
            <a:srgbClr val="EEF1F7"/>
          </a:solidFill>
          <a:ln w="12700">
            <a:solidFill>
              <a:srgbClr val="2E4172"/>
            </a:solidFill>
          </a:ln>
        </p:spPr>
        <p:txBody>
          <a:bodyPr wrap="square" lIns="114300" tIns="36576" rIns="114300" bIns="36576" anchor="ctr"/>
          <a:lstStyle/>
          <a:p>
            <a:pPr algn="l"/>
            <a:r>
              <a:rPr lang="ru-RU" sz="1050" b="0" dirty="0">
                <a:solidFill>
                  <a:srgbClr val="2E4172"/>
                </a:solidFill>
                <a:latin typeface="Calibri"/>
              </a:rPr>
              <a:t>■  ООО "ДНС Ритейл" демонстрирует устойчивое финансовое состояние, высокую ликвидность и положительную рентабельность. Компания активно инвестирует в развитие бизнеса и эффективно использует собственный капитал.</a:t>
            </a:r>
          </a:p>
        </p:txBody>
      </p:sp>
    </p:spTree>
    <p:extLst>
      <p:ext uri="{BB962C8B-B14F-4D97-AF65-F5344CB8AC3E}">
        <p14:creationId xmlns:p14="http://schemas.microsoft.com/office/powerpoint/2010/main" val="3933652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>
            <a:spLocks noGrp="1"/>
          </p:cNvSpPr>
          <p:nvPr/>
        </p:nvSpPr>
        <p:spPr>
          <a:xfrm>
            <a:off x="0" y="0"/>
            <a:ext cx="12192000" cy="558800"/>
          </a:xfrm>
          <a:prstGeom prst="rect">
            <a:avLst/>
          </a:prstGeom>
          <a:solidFill>
            <a:srgbClr val="1A2744"/>
          </a:solidFill>
          <a:ln>
            <a:noFill/>
          </a:ln>
        </p:spPr>
        <p:txBody>
          <a:bodyPr wrap="square" lIns="76200" tIns="36576" rIns="76200" bIns="36576" anchor="ctr"/>
          <a:lstStyle/>
          <a:p>
            <a:pPr algn="l"/>
            <a:r>
              <a:rPr lang="ru-RU" sz="1500" b="1" dirty="0">
                <a:solidFill>
                  <a:srgbClr val="FFFFFF"/>
                </a:solidFill>
                <a:latin typeface="Calibri"/>
              </a:rPr>
              <a:t>Дополнительная информация о компании</a:t>
            </a:r>
          </a:p>
        </p:txBody>
      </p:sp>
      <p:sp>
        <p:nvSpPr>
          <p:cNvPr id="3" name="AccentLine"/>
          <p:cNvSpPr>
            <a:spLocks noGrp="1"/>
          </p:cNvSpPr>
          <p:nvPr/>
        </p:nvSpPr>
        <p:spPr>
          <a:xfrm>
            <a:off x="0" y="558800"/>
            <a:ext cx="12192000" cy="50800"/>
          </a:xfrm>
          <a:prstGeom prst="rect">
            <a:avLst/>
          </a:prstGeom>
          <a:solidFill>
            <a:srgbClr val="5B7BB5"/>
          </a:solidFill>
          <a:ln>
            <a:noFill/>
          </a:ln>
        </p:spPr>
        <p:txBody>
          <a:bodyPr wrap="square" lIns="76200" tIns="36576" rIns="76200" bIns="36576" anchor="ctr"/>
          <a:lstStyle/>
          <a:p>
            <a:pPr algn="l"/>
            <a:endParaRPr/>
          </a:p>
        </p:txBody>
      </p:sp>
      <p:sp>
        <p:nvSpPr>
          <p:cNvPr id="10" name="B1Hdr"/>
          <p:cNvSpPr>
            <a:spLocks noGrp="1"/>
          </p:cNvSpPr>
          <p:nvPr/>
        </p:nvSpPr>
        <p:spPr>
          <a:xfrm>
            <a:off x="0" y="609600"/>
            <a:ext cx="6057900" cy="279400"/>
          </a:xfrm>
          <a:prstGeom prst="rect">
            <a:avLst/>
          </a:prstGeom>
          <a:solidFill>
            <a:srgbClr val="2E4172"/>
          </a:solidFill>
          <a:ln>
            <a:noFill/>
          </a:ln>
        </p:spPr>
        <p:txBody>
          <a:bodyPr wrap="square" lIns="76200" tIns="36576" rIns="76200" bIns="36576" anchor="ctr"/>
          <a:lstStyle/>
          <a:p>
            <a:pPr algn="l"/>
            <a:r>
              <a:rPr lang="ru-RU" sz="1100" b="1" dirty="0">
                <a:solidFill>
                  <a:srgbClr val="FFFFFF"/>
                </a:solidFill>
                <a:latin typeface="Calibri"/>
              </a:rPr>
              <a:t>▌  БЕНЕФИЦИАРНЫЙ ВЛАДЕЛЕЦ</a:t>
            </a:r>
          </a:p>
        </p:txBody>
      </p:sp>
      <p:sp>
        <p:nvSpPr>
          <p:cNvPr id="11" name="B1Body"/>
          <p:cNvSpPr>
            <a:spLocks noGrp="1"/>
          </p:cNvSpPr>
          <p:nvPr/>
        </p:nvSpPr>
        <p:spPr>
          <a:xfrm>
            <a:off x="0" y="889000"/>
            <a:ext cx="6057900" cy="2590800"/>
          </a:xfrm>
          <a:prstGeom prst="rect">
            <a:avLst/>
          </a:prstGeom>
          <a:solidFill>
            <a:srgbClr val="F5F7FA"/>
          </a:solidFill>
          <a:ln w="9144">
            <a:solidFill>
              <a:srgbClr val="D0D7E3"/>
            </a:solidFill>
          </a:ln>
        </p:spPr>
        <p:txBody>
          <a:bodyPr wrap="square" lIns="76200" tIns="36576" rIns="76200" bIns="36576" anchor="t"/>
          <a:lstStyle/>
          <a:p>
            <a:pPr algn="l"/>
            <a:r>
              <a:rPr lang="ru-RU" sz="1050" b="0" dirty="0">
                <a:solidFill>
                  <a:srgbClr val="1A2744"/>
                </a:solidFill>
                <a:latin typeface="Calibri"/>
              </a:rPr>
              <a:t>Компания контролируется частными владельцами.</a:t>
            </a:r>
          </a:p>
          <a:p>
            <a:pPr algn="l"/>
            <a:r>
              <a:rPr lang="ru-RU" sz="1050" b="0" dirty="0">
                <a:solidFill>
                  <a:srgbClr val="1A2744"/>
                </a:solidFill>
                <a:latin typeface="Calibri"/>
              </a:rPr>
              <a:t>Генеральный директор — Копылов Николай Анатольевич.</a:t>
            </a:r>
          </a:p>
          <a:p>
            <a:pPr algn="l"/>
            <a:endParaRPr lang="ru-RU" sz="1050" b="0" dirty="0">
              <a:solidFill>
                <a:srgbClr val="1A2744"/>
              </a:solidFill>
              <a:latin typeface="Calibri"/>
            </a:endParaRPr>
          </a:p>
          <a:p>
            <a:pPr algn="ctr"/>
            <a:r>
              <a:rPr lang="ru-RU" sz="950" b="0" dirty="0">
                <a:solidFill>
                  <a:srgbClr val="8A9BB5"/>
                </a:solidFill>
                <a:latin typeface="Calibri"/>
              </a:rPr>
              <a:t>[ место под скриншот ЕГРЮЛ ]</a:t>
            </a:r>
          </a:p>
        </p:txBody>
      </p:sp>
      <p:sp>
        <p:nvSpPr>
          <p:cNvPr id="20" name="B2Hdr"/>
          <p:cNvSpPr>
            <a:spLocks noGrp="1"/>
          </p:cNvSpPr>
          <p:nvPr/>
        </p:nvSpPr>
        <p:spPr>
          <a:xfrm>
            <a:off x="6134100" y="609600"/>
            <a:ext cx="6057900" cy="279400"/>
          </a:xfrm>
          <a:prstGeom prst="rect">
            <a:avLst/>
          </a:prstGeom>
          <a:solidFill>
            <a:srgbClr val="2E4172"/>
          </a:solidFill>
          <a:ln>
            <a:noFill/>
          </a:ln>
        </p:spPr>
        <p:txBody>
          <a:bodyPr wrap="square" lIns="76200" tIns="36576" rIns="76200" bIns="36576" anchor="ctr"/>
          <a:lstStyle/>
          <a:p>
            <a:pPr algn="l"/>
            <a:r>
              <a:rPr lang="ru-RU" sz="1100" b="1" dirty="0">
                <a:solidFill>
                  <a:srgbClr val="FFFFFF"/>
                </a:solidFill>
                <a:latin typeface="Calibri"/>
              </a:rPr>
              <a:t>▌  СВЯЗАННЫЕ СТОРОНЫ И ОБЯЗАТЕЛЬСТВА</a:t>
            </a:r>
          </a:p>
        </p:txBody>
      </p:sp>
      <p:sp>
        <p:nvSpPr>
          <p:cNvPr id="21" name="B2Body"/>
          <p:cNvSpPr>
            <a:spLocks noGrp="1"/>
          </p:cNvSpPr>
          <p:nvPr/>
        </p:nvSpPr>
        <p:spPr>
          <a:xfrm>
            <a:off x="6134100" y="889000"/>
            <a:ext cx="6057900" cy="2590800"/>
          </a:xfrm>
          <a:prstGeom prst="rect">
            <a:avLst/>
          </a:prstGeom>
          <a:solidFill>
            <a:srgbClr val="F5F7FA"/>
          </a:solidFill>
          <a:ln w="9144">
            <a:solidFill>
              <a:srgbClr val="D0D7E3"/>
            </a:solidFill>
          </a:ln>
        </p:spPr>
        <p:txBody>
          <a:bodyPr wrap="square" lIns="76200" tIns="36576" rIns="76200" bIns="36576" anchor="t"/>
          <a:lstStyle/>
          <a:p>
            <a:pPr algn="l"/>
            <a:r>
              <a:rPr lang="ru-RU" sz="1050" b="0" dirty="0">
                <a:solidFill>
                  <a:srgbClr val="1A2744"/>
                </a:solidFill>
                <a:latin typeface="Calibri"/>
              </a:rPr>
              <a:t>Обязательства по аренде превышают 78 млрд ₽.</a:t>
            </a:r>
          </a:p>
          <a:p>
            <a:pPr algn="l"/>
            <a:r>
              <a:rPr lang="ru-RU" sz="1050" b="0" dirty="0">
                <a:solidFill>
                  <a:srgbClr val="1A2744"/>
                </a:solidFill>
                <a:latin typeface="Calibri"/>
              </a:rPr>
              <a:t>Выданные поручительства — более 330 млрд ₽.</a:t>
            </a:r>
          </a:p>
          <a:p>
            <a:pPr algn="l"/>
            <a:endParaRPr lang="ru-RU" sz="1050" b="0" dirty="0">
              <a:solidFill>
                <a:srgbClr val="1A2744"/>
              </a:solidFill>
              <a:latin typeface="Calibri"/>
            </a:endParaRPr>
          </a:p>
          <a:p>
            <a:pPr algn="ctr"/>
            <a:r>
              <a:rPr lang="ru-RU" sz="950" b="0" dirty="0">
                <a:solidFill>
                  <a:srgbClr val="8A9BB5"/>
                </a:solidFill>
                <a:latin typeface="Calibri"/>
              </a:rPr>
              <a:t>[ место под скриншот из пояснений ]</a:t>
            </a:r>
          </a:p>
        </p:txBody>
      </p:sp>
      <p:sp>
        <p:nvSpPr>
          <p:cNvPr id="30" name="B3Hdr"/>
          <p:cNvSpPr>
            <a:spLocks noGrp="1"/>
          </p:cNvSpPr>
          <p:nvPr/>
        </p:nvSpPr>
        <p:spPr>
          <a:xfrm>
            <a:off x="0" y="3556000"/>
            <a:ext cx="6057900" cy="279400"/>
          </a:xfrm>
          <a:prstGeom prst="rect">
            <a:avLst/>
          </a:prstGeom>
          <a:solidFill>
            <a:srgbClr val="2E4172"/>
          </a:solidFill>
          <a:ln>
            <a:noFill/>
          </a:ln>
        </p:spPr>
        <p:txBody>
          <a:bodyPr wrap="square" lIns="76200" tIns="36576" rIns="76200" bIns="36576" anchor="ctr"/>
          <a:lstStyle/>
          <a:p>
            <a:pPr algn="l"/>
            <a:r>
              <a:rPr lang="ru-RU" sz="1100" b="1" dirty="0">
                <a:solidFill>
                  <a:srgbClr val="FFFFFF"/>
                </a:solidFill>
                <a:latin typeface="Calibri"/>
              </a:rPr>
              <a:t>▌  ПЕРСОНАЛ</a:t>
            </a:r>
          </a:p>
        </p:txBody>
      </p:sp>
      <p:sp>
        <p:nvSpPr>
          <p:cNvPr id="31" name="B3Body"/>
          <p:cNvSpPr>
            <a:spLocks noGrp="1"/>
          </p:cNvSpPr>
          <p:nvPr/>
        </p:nvSpPr>
        <p:spPr>
          <a:xfrm>
            <a:off x="0" y="3835400"/>
            <a:ext cx="6057900" cy="2590800"/>
          </a:xfrm>
          <a:prstGeom prst="rect">
            <a:avLst/>
          </a:prstGeom>
          <a:solidFill>
            <a:srgbClr val="F5F7FA"/>
          </a:solidFill>
          <a:ln w="9144">
            <a:solidFill>
              <a:srgbClr val="D0D7E3"/>
            </a:solidFill>
          </a:ln>
        </p:spPr>
        <p:txBody>
          <a:bodyPr wrap="square" lIns="76200" tIns="36576" rIns="76200" bIns="36576" anchor="t"/>
          <a:lstStyle/>
          <a:p>
            <a:pPr algn="l"/>
            <a:r>
              <a:rPr lang="ru-RU" sz="1100" b="0" dirty="0">
                <a:solidFill>
                  <a:srgbClr val="1A2744"/>
                </a:solidFill>
                <a:latin typeface="Calibri"/>
              </a:rPr>
              <a:t>👥  Расходы на оплату труда в 2025 году составили 35,3 млрд ₽.</a:t>
            </a:r>
          </a:p>
          <a:p>
            <a:pPr algn="l"/>
            <a:endParaRPr lang="ru-RU" sz="1100" b="0" dirty="0">
              <a:solidFill>
                <a:srgbClr val="1A2744"/>
              </a:solidFill>
              <a:latin typeface="Calibri"/>
            </a:endParaRPr>
          </a:p>
          <a:p>
            <a:pPr algn="ctr"/>
            <a:r>
              <a:rPr lang="ru-RU" sz="950" b="0" dirty="0">
                <a:solidFill>
                  <a:srgbClr val="8A9BB5"/>
                </a:solidFill>
                <a:latin typeface="Calibri"/>
              </a:rPr>
              <a:t>[ место под данные ОКВЭД / сведения о персонале ]</a:t>
            </a:r>
          </a:p>
        </p:txBody>
      </p:sp>
      <p:sp>
        <p:nvSpPr>
          <p:cNvPr id="40" name="B4Hdr"/>
          <p:cNvSpPr>
            <a:spLocks noGrp="1"/>
          </p:cNvSpPr>
          <p:nvPr/>
        </p:nvSpPr>
        <p:spPr>
          <a:xfrm>
            <a:off x="6134100" y="3556000"/>
            <a:ext cx="6057900" cy="279400"/>
          </a:xfrm>
          <a:prstGeom prst="rect">
            <a:avLst/>
          </a:prstGeom>
          <a:solidFill>
            <a:srgbClr val="2E4172"/>
          </a:solidFill>
          <a:ln>
            <a:noFill/>
          </a:ln>
        </p:spPr>
        <p:txBody>
          <a:bodyPr wrap="square" lIns="76200" tIns="36576" rIns="76200" bIns="36576" anchor="ctr"/>
          <a:lstStyle/>
          <a:p>
            <a:pPr algn="l"/>
            <a:r>
              <a:rPr lang="ru-RU" sz="1100" b="1" dirty="0">
                <a:solidFill>
                  <a:srgbClr val="FFFFFF"/>
                </a:solidFill>
                <a:latin typeface="Calibri"/>
              </a:rPr>
              <a:t>▌  ОСНОВНОЙ ВИД ДЕЯТЕЛЬНОСТИ</a:t>
            </a:r>
          </a:p>
        </p:txBody>
      </p:sp>
      <p:sp>
        <p:nvSpPr>
          <p:cNvPr id="41" name="B4Body"/>
          <p:cNvSpPr>
            <a:spLocks noGrp="1"/>
          </p:cNvSpPr>
          <p:nvPr/>
        </p:nvSpPr>
        <p:spPr>
          <a:xfrm>
            <a:off x="6134100" y="3835400"/>
            <a:ext cx="6057900" cy="1117600"/>
          </a:xfrm>
          <a:prstGeom prst="rect">
            <a:avLst/>
          </a:prstGeom>
          <a:solidFill>
            <a:srgbClr val="F5F7FA"/>
          </a:solidFill>
          <a:ln w="9144">
            <a:solidFill>
              <a:srgbClr val="D0D7E3"/>
            </a:solidFill>
          </a:ln>
        </p:spPr>
        <p:txBody>
          <a:bodyPr wrap="square" lIns="76200" tIns="36576" rIns="76200" bIns="36576" anchor="ctr"/>
          <a:lstStyle/>
          <a:p>
            <a:pPr algn="l"/>
            <a:r>
              <a:rPr lang="ru-RU" sz="1050" b="0" dirty="0">
                <a:solidFill>
                  <a:srgbClr val="1A2744"/>
                </a:solidFill>
                <a:latin typeface="Calibri"/>
              </a:rPr>
              <a:t>🖥  Розничная торговля бытовой техникой, электроникой и компьютерной техникой.</a:t>
            </a:r>
          </a:p>
        </p:txBody>
      </p:sp>
      <p:sp>
        <p:nvSpPr>
          <p:cNvPr id="50" name="B5Hdr"/>
          <p:cNvSpPr>
            <a:spLocks noGrp="1"/>
          </p:cNvSpPr>
          <p:nvPr/>
        </p:nvSpPr>
        <p:spPr>
          <a:xfrm>
            <a:off x="6134100" y="5029200"/>
            <a:ext cx="6057900" cy="279400"/>
          </a:xfrm>
          <a:prstGeom prst="rect">
            <a:avLst/>
          </a:prstGeom>
          <a:solidFill>
            <a:srgbClr val="1E7A4A"/>
          </a:solidFill>
          <a:ln>
            <a:noFill/>
          </a:ln>
        </p:spPr>
        <p:txBody>
          <a:bodyPr wrap="square" lIns="76200" tIns="36576" rIns="76200" bIns="36576" anchor="ctr"/>
          <a:lstStyle/>
          <a:p>
            <a:pPr algn="l"/>
            <a:r>
              <a:rPr lang="ru-RU" sz="1100" b="1" dirty="0">
                <a:solidFill>
                  <a:srgbClr val="FFFFFF"/>
                </a:solidFill>
                <a:latin typeface="Calibri"/>
              </a:rPr>
              <a:t>▌  ИНТЕРЕСНЫЙ ФАКТ</a:t>
            </a:r>
          </a:p>
        </p:txBody>
      </p:sp>
      <p:sp>
        <p:nvSpPr>
          <p:cNvPr id="51" name="B5Body"/>
          <p:cNvSpPr>
            <a:spLocks noGrp="1"/>
          </p:cNvSpPr>
          <p:nvPr/>
        </p:nvSpPr>
        <p:spPr>
          <a:xfrm>
            <a:off x="6134100" y="5308600"/>
            <a:ext cx="6057900" cy="1117600"/>
          </a:xfrm>
          <a:prstGeom prst="rect">
            <a:avLst/>
          </a:prstGeom>
          <a:solidFill>
            <a:srgbClr val="EDF7F1"/>
          </a:solidFill>
          <a:ln w="9144">
            <a:solidFill>
              <a:srgbClr val="A8D5B5"/>
            </a:solidFill>
          </a:ln>
        </p:spPr>
        <p:txBody>
          <a:bodyPr wrap="square" lIns="76200" tIns="36576" rIns="76200" bIns="36576" anchor="ctr"/>
          <a:lstStyle/>
          <a:p>
            <a:pPr algn="l"/>
            <a:r>
              <a:rPr lang="ru-RU" sz="1050" b="0" dirty="0">
                <a:solidFill>
                  <a:srgbClr val="1E7A4A"/>
                </a:solidFill>
                <a:latin typeface="Calibri"/>
              </a:rPr>
              <a:t>💡  В 2025 году компания инвестировала более 15 млрд ₽ в основные средства и развитие инфраструктуры.</a:t>
            </a:r>
          </a:p>
        </p:txBody>
      </p:sp>
      <p:sp>
        <p:nvSpPr>
          <p:cNvPr id="60" name="Footer"/>
          <p:cNvSpPr>
            <a:spLocks noGrp="1"/>
          </p:cNvSpPr>
          <p:nvPr/>
        </p:nvSpPr>
        <p:spPr>
          <a:xfrm>
            <a:off x="0" y="6502400"/>
            <a:ext cx="12192000" cy="355600"/>
          </a:xfrm>
          <a:prstGeom prst="rect">
            <a:avLst/>
          </a:prstGeom>
          <a:solidFill>
            <a:srgbClr val="1A2744"/>
          </a:solidFill>
          <a:ln>
            <a:noFill/>
          </a:ln>
        </p:spPr>
        <p:txBody>
          <a:bodyPr wrap="square" lIns="76200" tIns="36576" rIns="76200" bIns="36576" anchor="ctr"/>
          <a:lstStyle/>
          <a:p>
            <a:pPr algn="ctr"/>
            <a:r>
              <a:rPr lang="ru-RU" sz="1050" b="0" dirty="0">
                <a:solidFill>
                  <a:srgbClr val="8FA3C8"/>
                </a:solidFill>
                <a:latin typeface="Calibri"/>
              </a:rPr>
              <a:t>DNS Retail — один из крупнейших ритейлеров электроники в России.</a:t>
            </a:r>
          </a:p>
        </p:txBody>
      </p:sp>
    </p:spTree>
    <p:extLst>
      <p:ext uri="{BB962C8B-B14F-4D97-AF65-F5344CB8AC3E}">
        <p14:creationId xmlns:p14="http://schemas.microsoft.com/office/powerpoint/2010/main" val="31107281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 [1778605322527]">
  <a:themeElements>
    <a:clrScheme name="New Office">
      <a:dk1>
        <a:srgbClr val="1A2744"/>
      </a:dk1>
      <a:lt1>
        <a:srgbClr val="FFFFFF"/>
      </a:lt1>
      <a:dk2>
        <a:srgbClr val="2E4172"/>
      </a:dk2>
      <a:lt2>
        <a:srgbClr val="F0F2F5"/>
      </a:lt2>
      <a:accent1>
        <a:srgbClr val="2E4172"/>
      </a:accent1>
      <a:accent2>
        <a:srgbClr val="5B7BB5"/>
      </a:accent2>
      <a:accent3>
        <a:srgbClr val="1E7A4A"/>
      </a:accent3>
      <a:accent4>
        <a:srgbClr val="C0392B"/>
      </a:accent4>
      <a:accent5>
        <a:srgbClr val="8A9BB5"/>
      </a:accent5>
      <a:accent6>
        <a:srgbClr val="F5F7FA"/>
      </a:accent6>
      <a:hlink>
        <a:srgbClr val="0563C1"/>
      </a:hlink>
      <a:folHlink>
        <a:srgbClr val="954F72"/>
      </a:folHlink>
    </a:clrScheme>
    <a:fontScheme name="Office Theme">
      <a:majorFont>
        <a:latin typeface="Calibri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553F2CC8-52F6-48E1-B02B-40B0A969A22D}">
  <we:reference id="wa200010001" version="1.0.0.1" store="en-US" storeType="OMEX"/>
  <we:alternateReferences>
    <we:reference id="wa200010001" version="1.0.0.1" store="en-US" storeType="OMEX"/>
  </we:alternateReferences>
  <we:properties>
    <we:property name="claude.fileId" value="&quot;6a461261-7fbf-49eb-8dd8-52398ae8f695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</TotalTime>
  <Words>297</Words>
  <Application>Microsoft Office PowerPoint</Application>
  <PresentationFormat>Широкоэкранный</PresentationFormat>
  <Paragraphs>79</Paragraphs>
  <Slides>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 [1778605322527]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ada</dc:creator>
  <cp:lastModifiedBy>ada</cp:lastModifiedBy>
  <cp:revision>7</cp:revision>
  <dcterms:created xsi:type="dcterms:W3CDTF">2026-05-12T17:01:02Z</dcterms:created>
  <dcterms:modified xsi:type="dcterms:W3CDTF">2026-05-12T17:11:52Z</dcterms:modified>
</cp:coreProperties>
</file>