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57" r:id="rId2"/>
    <p:sldId id="263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9273" autoAdjust="0"/>
  </p:normalViewPr>
  <p:slideViewPr>
    <p:cSldViewPr snapToGrid="0">
      <p:cViewPr varScale="1">
        <p:scale>
          <a:sx n="73" d="100"/>
          <a:sy n="73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2E96E-41F7-40C5-8419-297958CC00FA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Рисунок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а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999B8-B6B4-4561-A3CD-BBCDAB9FC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86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999B8-B6B4-4561-A3CD-BBCDAB9FC9D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644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51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30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80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61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12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40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7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84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59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960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Нажмите, чтобы добавить изображение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40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8F51-09EC-435C-A3BA-64A766E099C0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  <p:sp>
        <p:nvSpPr>
          <p:cNvPr id="900" name="LeftBar"/>
          <p:cNvSpPr/>
          <p:nvPr userDrawn="1"/>
        </p:nvSpPr>
        <p:spPr>
          <a:xfrm>
            <a:off x="0" y="0"/>
            <a:ext cx="91440" cy="685800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01" name="GoldStrip"/>
          <p:cNvSpPr/>
          <p:nvPr userDrawn="1"/>
        </p:nvSpPr>
        <p:spPr>
          <a:xfrm>
            <a:off x="91440" y="0"/>
            <a:ext cx="22860" cy="6858000"/>
          </a:xfrm>
          <a:prstGeom prst="rect">
            <a:avLst/>
          </a:prstGeom>
          <a:solidFill>
            <a:srgbClr val="F2A900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413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308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A1F4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Bar">
            <a:extLst>
              <a:ext uri="{FF2B5EF4-FFF2-40B4-BE49-F238E27FC236}">
                <a16:creationId xmlns:a16="http://schemas.microsoft.com/office/drawing/2014/main" id="{7031939E-AC9B-4096-A7A6-FFC010285B2C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6A9370-31DC-4D0D-A1AE-A127EFA38A5E}"/>
              </a:ext>
            </a:extLst>
          </p:cNvPr>
          <p:cNvSpPr txBox="1"/>
          <p:nvPr/>
        </p:nvSpPr>
        <p:spPr>
          <a:xfrm>
            <a:off x="381000" y="101600"/>
            <a:ext cx="8890000" cy="406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ru-RU" sz="22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Финансовый анализ АО «ТК «МЕГАПОЛИС»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EEB52C-6F92-459A-AFAA-48EE7301E9CE}"/>
              </a:ext>
            </a:extLst>
          </p:cNvPr>
          <p:cNvSpPr txBox="1"/>
          <p:nvPr/>
        </p:nvSpPr>
        <p:spPr>
          <a:xfrm>
            <a:off x="381000" y="457200"/>
            <a:ext cx="889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200" i="1">
                <a:solidFill>
                  <a:srgbClr val="F2A900"/>
                </a:solidFill>
              </a:rPr>
              <a:t>Данные за 2024–2025 гг. (РСБУ)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7328841-CE57-4402-B208-67849B7E0CE5}"/>
              </a:ext>
            </a:extLst>
          </p:cNvPr>
          <p:cNvSpPr/>
          <p:nvPr/>
        </p:nvSpPr>
        <p:spPr>
          <a:xfrm>
            <a:off x="254000" y="952500"/>
            <a:ext cx="3810000" cy="3302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ru-RU" sz="1100" b="1">
                <a:solidFill>
                  <a:srgbClr val="FFFFFF"/>
                </a:solidFill>
              </a:rPr>
              <a:t>ИНВЕСТИЦИОННАЯ ДЕЯТЕЛЬНОСТЬ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D483E99E-6255-425A-B195-27B217FCD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058256"/>
              </p:ext>
            </p:extLst>
          </p:nvPr>
        </p:nvGraphicFramePr>
        <p:xfrm>
          <a:off x="254000" y="1333500"/>
          <a:ext cx="3810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3794620062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3979175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790674038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3087"/>
                          </a:solidFill>
                        </a:rPr>
                        <a:t>Показатель</a:t>
                      </a:r>
                    </a:p>
                  </a:txBody>
                  <a:tcPr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3087"/>
                          </a:solidFill>
                        </a:rPr>
                        <a:t>2024</a:t>
                      </a:r>
                    </a:p>
                  </a:txBody>
                  <a:tcPr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3087"/>
                          </a:solidFill>
                        </a:rPr>
                        <a:t>2025</a:t>
                      </a:r>
                    </a:p>
                  </a:txBody>
                  <a:tcPr anchor="ctr">
                    <a:solidFill>
                      <a:srgbClr val="EA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187169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ROS (рент. продаж)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2,93%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2,28% 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5082109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ROA (рент. активов)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20,8%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887207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ROE (рент. СК)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114%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421529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Чистая прибыль, млрд 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36,6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31,7 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076126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BD5499C-4C9B-4DBA-A93B-489958F95330}"/>
              </a:ext>
            </a:extLst>
          </p:cNvPr>
          <p:cNvSpPr txBox="1"/>
          <p:nvPr/>
        </p:nvSpPr>
        <p:spPr>
          <a:xfrm>
            <a:off x="254000" y="3086100"/>
            <a:ext cx="3810000" cy="406400"/>
          </a:xfrm>
          <a:prstGeom prst="rect">
            <a:avLst/>
          </a:prstGeom>
          <a:solidFill>
            <a:srgbClr val="EAF0F8"/>
          </a:solidFill>
          <a:ln>
            <a:noFill/>
          </a:ln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ru-RU" sz="1100" b="1" i="1">
                <a:solidFill>
                  <a:srgbClr val="003087"/>
                </a:solidFill>
              </a:rPr>
              <a:t>Снижение прибыльности при росте выручки — умеренно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34C4FBB-942C-4C79-BBBD-7BEBAB77C687}"/>
              </a:ext>
            </a:extLst>
          </p:cNvPr>
          <p:cNvSpPr/>
          <p:nvPr/>
        </p:nvSpPr>
        <p:spPr>
          <a:xfrm>
            <a:off x="4191000" y="952500"/>
            <a:ext cx="3810000" cy="3302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ru-RU" sz="1100" b="1">
                <a:solidFill>
                  <a:srgbClr val="FFFFFF"/>
                </a:solidFill>
              </a:rPr>
              <a:t>ФИНАНСОВАЯ ДЕЯТЕЛЬНОСТЬ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8F7EF41A-D1B1-4768-955A-8959CFCE0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116644"/>
              </p:ext>
            </p:extLst>
          </p:nvPr>
        </p:nvGraphicFramePr>
        <p:xfrm>
          <a:off x="4191000" y="1333500"/>
          <a:ext cx="3810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20173592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3018915509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3042022425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3087"/>
                          </a:solidFill>
                        </a:rPr>
                        <a:t>Показатель</a:t>
                      </a:r>
                    </a:p>
                  </a:txBody>
                  <a:tcPr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3087"/>
                          </a:solidFill>
                        </a:rPr>
                        <a:t>Знач.</a:t>
                      </a:r>
                    </a:p>
                  </a:txBody>
                  <a:tcPr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3087"/>
                          </a:solidFill>
                        </a:rPr>
                        <a:t>Оценка</a:t>
                      </a:r>
                    </a:p>
                  </a:txBody>
                  <a:tcPr anchor="ctr">
                    <a:solidFill>
                      <a:srgbClr val="EA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528999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Текущая ликвидность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1,13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>
                          <a:solidFill>
                            <a:srgbClr val="E63946"/>
                          </a:solidFill>
                        </a:rPr>
                        <a:t>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9382005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Абсолютная ликвидность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0,37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>
                          <a:solidFill>
                            <a:srgbClr val="2E7D32"/>
                          </a:solidFill>
                        </a:rPr>
                        <a:t>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124476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Коэф. автономии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0,18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>
                          <a:solidFill>
                            <a:srgbClr val="E63946"/>
                          </a:solidFill>
                        </a:rPr>
                        <a:t>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52358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Фин. рычаг D/E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4,48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>
                          <a:solidFill>
                            <a:srgbClr val="E63946"/>
                          </a:solidFill>
                        </a:rPr>
                        <a:t>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63445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81726C6-ED92-4507-AC57-836857BAE7D1}"/>
              </a:ext>
            </a:extLst>
          </p:cNvPr>
          <p:cNvSpPr txBox="1"/>
          <p:nvPr/>
        </p:nvSpPr>
        <p:spPr>
          <a:xfrm>
            <a:off x="4191000" y="3086100"/>
            <a:ext cx="3810000" cy="406400"/>
          </a:xfrm>
          <a:prstGeom prst="rect">
            <a:avLst/>
          </a:prstGeom>
          <a:solidFill>
            <a:srgbClr val="EAF0F8"/>
          </a:solidFill>
          <a:ln>
            <a:noFill/>
          </a:ln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ru-RU" sz="1100" b="1" i="1">
                <a:solidFill>
                  <a:srgbClr val="003087"/>
                </a:solidFill>
              </a:rPr>
              <a:t>Высокая зависимость от заёмного финансирования (норма для опта)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102BF68-78F0-4CE2-B0D5-9497676BD7EA}"/>
              </a:ext>
            </a:extLst>
          </p:cNvPr>
          <p:cNvSpPr/>
          <p:nvPr/>
        </p:nvSpPr>
        <p:spPr>
          <a:xfrm>
            <a:off x="8128000" y="952500"/>
            <a:ext cx="3810000" cy="3302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ru-RU" sz="1100" b="1">
                <a:solidFill>
                  <a:srgbClr val="FFFFFF"/>
                </a:solidFill>
              </a:rPr>
              <a:t>ОПЕРАЦИОННАЯ ДЕЯТЕЛЬНОСТЬ</a:t>
            </a: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226D8D5A-4775-4C6A-BA0E-F2F2DC1CE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61678"/>
              </p:ext>
            </p:extLst>
          </p:nvPr>
        </p:nvGraphicFramePr>
        <p:xfrm>
          <a:off x="8128000" y="1333500"/>
          <a:ext cx="3810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000">
                  <a:extLst>
                    <a:ext uri="{9D8B030D-6E8A-4147-A177-3AD203B41FA5}">
                      <a16:colId xmlns:a16="http://schemas.microsoft.com/office/drawing/2014/main" val="1357036078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2776416787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3087"/>
                          </a:solidFill>
                        </a:rPr>
                        <a:t>Показатель</a:t>
                      </a:r>
                    </a:p>
                  </a:txBody>
                  <a:tcPr anchor="ctr"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>
                          <a:solidFill>
                            <a:srgbClr val="003087"/>
                          </a:solidFill>
                        </a:rPr>
                        <a:t>Значение</a:t>
                      </a:r>
                    </a:p>
                  </a:txBody>
                  <a:tcPr anchor="ctr">
                    <a:solidFill>
                      <a:srgbClr val="EA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06052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Оборач. запасов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22,6× (~16 дн.) 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579991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Оборач. ДЗ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27,2× (~13 дн.) 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4825745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Валовая рент. (2025)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4,52%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6669564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Рост выручки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rgbClr val="0A1F44"/>
                          </a:solidFill>
                        </a:rPr>
                        <a:t>+11,4%  (1 249 → 1 392 млрд ₽)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6566824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C0A4D86-A61D-4F20-BDA4-431EACEA9D2A}"/>
              </a:ext>
            </a:extLst>
          </p:cNvPr>
          <p:cNvSpPr txBox="1"/>
          <p:nvPr/>
        </p:nvSpPr>
        <p:spPr>
          <a:xfrm>
            <a:off x="8128000" y="3086100"/>
            <a:ext cx="3810000" cy="406400"/>
          </a:xfrm>
          <a:prstGeom prst="rect">
            <a:avLst/>
          </a:prstGeom>
          <a:solidFill>
            <a:srgbClr val="EAF0F8"/>
          </a:solidFill>
          <a:ln>
            <a:noFill/>
          </a:ln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ru-RU" sz="1100" b="1" i="1">
                <a:solidFill>
                  <a:srgbClr val="003087"/>
                </a:solidFill>
              </a:rPr>
              <a:t>Высокая операционная эффективность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C1AC602-7D3D-42F9-ACB6-4E2085D207F0}"/>
              </a:ext>
            </a:extLst>
          </p:cNvPr>
          <p:cNvSpPr/>
          <p:nvPr/>
        </p:nvSpPr>
        <p:spPr>
          <a:xfrm>
            <a:off x="254000" y="4064000"/>
            <a:ext cx="1397000" cy="7112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ctr" anchorCtr="0">
            <a:noAutofit/>
          </a:bodyPr>
          <a:lstStyle/>
          <a:p>
            <a:pPr algn="l"/>
            <a:r>
              <a:rPr lang="ru-RU" sz="1400" b="1">
                <a:solidFill>
                  <a:srgbClr val="FFFFFF"/>
                </a:solidFill>
              </a:rPr>
              <a:t>ЧДП 2024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146950E-09F8-4593-B416-F5F0AB55C593}"/>
              </a:ext>
            </a:extLst>
          </p:cNvPr>
          <p:cNvSpPr/>
          <p:nvPr/>
        </p:nvSpPr>
        <p:spPr>
          <a:xfrm>
            <a:off x="1778000" y="4064000"/>
            <a:ext cx="2489200" cy="711200"/>
          </a:xfrm>
          <a:prstGeom prst="rect">
            <a:avLst/>
          </a:prstGeom>
          <a:solidFill>
            <a:srgbClr val="EAF0F8"/>
          </a:solidFill>
          <a:ln w="6350" cap="flat" cmpd="sng" algn="ctr">
            <a:solidFill>
              <a:srgbClr val="B8C5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4CA133-8079-47B2-A62A-6F5E88D5FC65}"/>
              </a:ext>
            </a:extLst>
          </p:cNvPr>
          <p:cNvSpPr txBox="1"/>
          <p:nvPr/>
        </p:nvSpPr>
        <p:spPr>
          <a:xfrm>
            <a:off x="1828800" y="4114800"/>
            <a:ext cx="23876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100" b="1">
                <a:solidFill>
                  <a:srgbClr val="003087"/>
                </a:solidFill>
              </a:rPr>
              <a:t>Текущая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76C16E-3B8A-4CCA-80F9-E5BCE48DF53B}"/>
              </a:ext>
            </a:extLst>
          </p:cNvPr>
          <p:cNvSpPr txBox="1"/>
          <p:nvPr/>
        </p:nvSpPr>
        <p:spPr>
          <a:xfrm>
            <a:off x="1828800" y="4368800"/>
            <a:ext cx="2387600" cy="355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400" b="1">
                <a:solidFill>
                  <a:srgbClr val="2E7D32"/>
                </a:solidFill>
              </a:rPr>
              <a:t>+20,2 млрд ₽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E778549-8D9C-4ABE-BF6F-A02C286A15E3}"/>
              </a:ext>
            </a:extLst>
          </p:cNvPr>
          <p:cNvSpPr/>
          <p:nvPr/>
        </p:nvSpPr>
        <p:spPr>
          <a:xfrm>
            <a:off x="4318000" y="4064000"/>
            <a:ext cx="2489200" cy="711200"/>
          </a:xfrm>
          <a:prstGeom prst="rect">
            <a:avLst/>
          </a:prstGeom>
          <a:solidFill>
            <a:srgbClr val="EAF0F8"/>
          </a:solidFill>
          <a:ln w="6350" cap="flat" cmpd="sng" algn="ctr">
            <a:solidFill>
              <a:srgbClr val="B8C5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E6D646-7E85-41BB-952D-F3C92AAA357F}"/>
              </a:ext>
            </a:extLst>
          </p:cNvPr>
          <p:cNvSpPr txBox="1"/>
          <p:nvPr/>
        </p:nvSpPr>
        <p:spPr>
          <a:xfrm>
            <a:off x="4368800" y="4114800"/>
            <a:ext cx="23876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100" b="1">
                <a:solidFill>
                  <a:srgbClr val="003087"/>
                </a:solidFill>
              </a:rPr>
              <a:t>Инвестиционная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EA5F03-AC80-4350-B74F-84BF97E43169}"/>
              </a:ext>
            </a:extLst>
          </p:cNvPr>
          <p:cNvSpPr txBox="1"/>
          <p:nvPr/>
        </p:nvSpPr>
        <p:spPr>
          <a:xfrm>
            <a:off x="4368800" y="4368800"/>
            <a:ext cx="2387600" cy="355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400" b="1">
                <a:solidFill>
                  <a:srgbClr val="2E7D32"/>
                </a:solidFill>
              </a:rPr>
              <a:t>+22,8 млрд ₽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AC0B5FB-32B0-4422-8A39-CBCC17AB5114}"/>
              </a:ext>
            </a:extLst>
          </p:cNvPr>
          <p:cNvSpPr/>
          <p:nvPr/>
        </p:nvSpPr>
        <p:spPr>
          <a:xfrm>
            <a:off x="6858000" y="4064000"/>
            <a:ext cx="2489200" cy="711200"/>
          </a:xfrm>
          <a:prstGeom prst="rect">
            <a:avLst/>
          </a:prstGeom>
          <a:solidFill>
            <a:srgbClr val="EAF0F8"/>
          </a:solidFill>
          <a:ln w="6350" cap="flat" cmpd="sng" algn="ctr">
            <a:solidFill>
              <a:srgbClr val="B8C5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032DB3-71FB-402A-ABB9-4C5A4B6BCD8D}"/>
              </a:ext>
            </a:extLst>
          </p:cNvPr>
          <p:cNvSpPr txBox="1"/>
          <p:nvPr/>
        </p:nvSpPr>
        <p:spPr>
          <a:xfrm>
            <a:off x="6908800" y="4114800"/>
            <a:ext cx="23876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100" b="1">
                <a:solidFill>
                  <a:srgbClr val="003087"/>
                </a:solidFill>
              </a:rPr>
              <a:t>Финансовая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FEBC52-419B-4F60-A85A-9AE587C6222A}"/>
              </a:ext>
            </a:extLst>
          </p:cNvPr>
          <p:cNvSpPr txBox="1"/>
          <p:nvPr/>
        </p:nvSpPr>
        <p:spPr>
          <a:xfrm>
            <a:off x="6908800" y="4368800"/>
            <a:ext cx="2387600" cy="355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400" b="1">
                <a:solidFill>
                  <a:srgbClr val="E63946"/>
                </a:solidFill>
              </a:rPr>
              <a:t>−39,9 млрд ₽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317AEA4-88A0-488F-B9ED-3E77D5471705}"/>
              </a:ext>
            </a:extLst>
          </p:cNvPr>
          <p:cNvSpPr/>
          <p:nvPr/>
        </p:nvSpPr>
        <p:spPr>
          <a:xfrm>
            <a:off x="9398000" y="4064000"/>
            <a:ext cx="2489200" cy="711200"/>
          </a:xfrm>
          <a:prstGeom prst="rect">
            <a:avLst/>
          </a:prstGeom>
          <a:solidFill>
            <a:srgbClr val="EAF0F8"/>
          </a:solidFill>
          <a:ln w="6350" cap="flat" cmpd="sng" algn="ctr">
            <a:solidFill>
              <a:srgbClr val="B8C5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8D51FB-53A1-456E-9FE8-E38F69EB0A30}"/>
              </a:ext>
            </a:extLst>
          </p:cNvPr>
          <p:cNvSpPr txBox="1"/>
          <p:nvPr/>
        </p:nvSpPr>
        <p:spPr>
          <a:xfrm>
            <a:off x="9448800" y="4114800"/>
            <a:ext cx="23876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100" b="1">
                <a:solidFill>
                  <a:srgbClr val="003087"/>
                </a:solidFill>
              </a:rPr>
              <a:t>ИТОГО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4B17611-D070-4EC9-B7B4-AD13766E8A3F}"/>
              </a:ext>
            </a:extLst>
          </p:cNvPr>
          <p:cNvSpPr txBox="1"/>
          <p:nvPr/>
        </p:nvSpPr>
        <p:spPr>
          <a:xfrm>
            <a:off x="9448800" y="4368800"/>
            <a:ext cx="2387600" cy="355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400" b="1">
                <a:solidFill>
                  <a:srgbClr val="2E7D32"/>
                </a:solidFill>
              </a:rPr>
              <a:t>+3,1 млрд ₽  ✓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7B08F96-4144-4A32-B64D-FFA8143DBA1E}"/>
              </a:ext>
            </a:extLst>
          </p:cNvPr>
          <p:cNvSpPr/>
          <p:nvPr/>
        </p:nvSpPr>
        <p:spPr>
          <a:xfrm>
            <a:off x="254000" y="4927600"/>
            <a:ext cx="11684000" cy="16510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2321BAF-607E-408B-890A-14A189A951AA}"/>
              </a:ext>
            </a:extLst>
          </p:cNvPr>
          <p:cNvSpPr/>
          <p:nvPr/>
        </p:nvSpPr>
        <p:spPr>
          <a:xfrm>
            <a:off x="254000" y="4927600"/>
            <a:ext cx="76200" cy="1651000"/>
          </a:xfrm>
          <a:prstGeom prst="rect">
            <a:avLst/>
          </a:prstGeom>
          <a:solidFill>
            <a:srgbClr val="F2A9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8A8F28F-C863-493D-9D6F-E7F53D13AA2F}"/>
              </a:ext>
            </a:extLst>
          </p:cNvPr>
          <p:cNvSpPr txBox="1"/>
          <p:nvPr/>
        </p:nvSpPr>
        <p:spPr>
          <a:xfrm>
            <a:off x="457200" y="5029200"/>
            <a:ext cx="11303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400" b="1">
                <a:solidFill>
                  <a:srgbClr val="F2A900"/>
                </a:solidFill>
              </a:rPr>
              <a:t>ОБЩИЙ ВЫВОД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D9E9DBF-692B-4122-9EE1-B4D13A9D2E50}"/>
              </a:ext>
            </a:extLst>
          </p:cNvPr>
          <p:cNvSpPr txBox="1"/>
          <p:nvPr/>
        </p:nvSpPr>
        <p:spPr>
          <a:xfrm>
            <a:off x="457200" y="5359400"/>
            <a:ext cx="11303000" cy="1143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300">
                <a:solidFill>
                  <a:srgbClr val="FFFFFF"/>
                </a:solidFill>
              </a:rPr>
              <a:t>Состояние УДОВЛЕТВОРИТЕЛЬНОЕ. Сильная операционная модель (быстрая оборачиваемость, рост выручки +11,4%), слабая финансовая независимость (коэф. автономии 0,18). Снижение чистой прибыли в 2025 г. — тревожный сигнал. Чистый денежный поток положительный (+3,1 млрд ₽).</a:t>
            </a:r>
          </a:p>
        </p:txBody>
      </p:sp>
    </p:spTree>
    <p:extLst>
      <p:ext uri="{BB962C8B-B14F-4D97-AF65-F5344CB8AC3E}">
        <p14:creationId xmlns:p14="http://schemas.microsoft.com/office/powerpoint/2010/main" val="2030803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217EF3-747C-4225-AA9E-A302D08E18B3}"/>
              </a:ext>
            </a:extLst>
          </p:cNvPr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54DE64-407A-4C05-A249-B596FEAD1C8D}"/>
              </a:ext>
            </a:extLst>
          </p:cNvPr>
          <p:cNvSpPr txBox="1"/>
          <p:nvPr/>
        </p:nvSpPr>
        <p:spPr>
          <a:xfrm>
            <a:off x="381000" y="101600"/>
            <a:ext cx="8890000" cy="406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ru-RU" sz="2200" b="1">
                <a:solidFill>
                  <a:srgbClr val="FFFFFF"/>
                </a:solidFill>
              </a:rPr>
              <a:t>Профиль АО «ТК «МЕГАПОЛИС»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6384A1-86DA-4678-9A35-375BCADFFEC8}"/>
              </a:ext>
            </a:extLst>
          </p:cNvPr>
          <p:cNvSpPr txBox="1"/>
          <p:nvPr/>
        </p:nvSpPr>
        <p:spPr>
          <a:xfrm>
            <a:off x="381000" y="457200"/>
            <a:ext cx="889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200" i="1">
                <a:solidFill>
                  <a:srgbClr val="F2A900"/>
                </a:solidFill>
              </a:rPr>
              <a:t>Ответы на ключевые вопросы</a:t>
            </a:r>
          </a:p>
        </p:txBody>
      </p:sp>
      <p:sp>
        <p:nvSpPr>
          <p:cNvPr id="5" name="Card1">
            <a:extLst>
              <a:ext uri="{FF2B5EF4-FFF2-40B4-BE49-F238E27FC236}">
                <a16:creationId xmlns:a16="http://schemas.microsoft.com/office/drawing/2014/main" id="{BB8C8347-E917-4701-8857-7D1306B47761}"/>
              </a:ext>
            </a:extLst>
          </p:cNvPr>
          <p:cNvSpPr/>
          <p:nvPr/>
        </p:nvSpPr>
        <p:spPr>
          <a:xfrm>
            <a:off x="254000" y="952500"/>
            <a:ext cx="3793066" cy="274955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B8C5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1368C97-7DB2-4C6F-A7C7-91EA0F9B15DF}"/>
              </a:ext>
            </a:extLst>
          </p:cNvPr>
          <p:cNvSpPr/>
          <p:nvPr/>
        </p:nvSpPr>
        <p:spPr>
          <a:xfrm>
            <a:off x="254000" y="952500"/>
            <a:ext cx="3793066" cy="3810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7" name="Card2">
            <a:extLst>
              <a:ext uri="{FF2B5EF4-FFF2-40B4-BE49-F238E27FC236}">
                <a16:creationId xmlns:a16="http://schemas.microsoft.com/office/drawing/2014/main" id="{33089855-70AA-4802-980F-115292BE34CB}"/>
              </a:ext>
            </a:extLst>
          </p:cNvPr>
          <p:cNvSpPr/>
          <p:nvPr/>
        </p:nvSpPr>
        <p:spPr>
          <a:xfrm>
            <a:off x="4199466" y="952500"/>
            <a:ext cx="3793066" cy="274955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B8C5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B71940E-DD20-4F5D-A76C-555301B5012A}"/>
              </a:ext>
            </a:extLst>
          </p:cNvPr>
          <p:cNvSpPr/>
          <p:nvPr/>
        </p:nvSpPr>
        <p:spPr>
          <a:xfrm>
            <a:off x="4199466" y="952500"/>
            <a:ext cx="3793066" cy="3810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9" name="Card3">
            <a:extLst>
              <a:ext uri="{FF2B5EF4-FFF2-40B4-BE49-F238E27FC236}">
                <a16:creationId xmlns:a16="http://schemas.microsoft.com/office/drawing/2014/main" id="{B3D9586A-7A00-4EE2-AAD6-ABD2B83021FF}"/>
              </a:ext>
            </a:extLst>
          </p:cNvPr>
          <p:cNvSpPr/>
          <p:nvPr/>
        </p:nvSpPr>
        <p:spPr>
          <a:xfrm>
            <a:off x="8144933" y="952500"/>
            <a:ext cx="3793066" cy="274955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B8C5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5678DAE-2164-4FF8-9AC1-5739464F6EFA}"/>
              </a:ext>
            </a:extLst>
          </p:cNvPr>
          <p:cNvSpPr/>
          <p:nvPr/>
        </p:nvSpPr>
        <p:spPr>
          <a:xfrm>
            <a:off x="8144933" y="952500"/>
            <a:ext cx="3793066" cy="3810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11" name="Card4">
            <a:extLst>
              <a:ext uri="{FF2B5EF4-FFF2-40B4-BE49-F238E27FC236}">
                <a16:creationId xmlns:a16="http://schemas.microsoft.com/office/drawing/2014/main" id="{0FB99740-E170-42AF-8BA9-8A2486491950}"/>
              </a:ext>
            </a:extLst>
          </p:cNvPr>
          <p:cNvSpPr/>
          <p:nvPr/>
        </p:nvSpPr>
        <p:spPr>
          <a:xfrm>
            <a:off x="254000" y="3854450"/>
            <a:ext cx="5765800" cy="274955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B8C5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BDB3B4A-9081-4385-8704-824FA1A88989}"/>
              </a:ext>
            </a:extLst>
          </p:cNvPr>
          <p:cNvSpPr/>
          <p:nvPr/>
        </p:nvSpPr>
        <p:spPr>
          <a:xfrm>
            <a:off x="254000" y="3854450"/>
            <a:ext cx="5765800" cy="3810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13" name="Card5">
            <a:extLst>
              <a:ext uri="{FF2B5EF4-FFF2-40B4-BE49-F238E27FC236}">
                <a16:creationId xmlns:a16="http://schemas.microsoft.com/office/drawing/2014/main" id="{1206C646-5CBC-4166-8D76-17D9BE65AC4C}"/>
              </a:ext>
            </a:extLst>
          </p:cNvPr>
          <p:cNvSpPr/>
          <p:nvPr/>
        </p:nvSpPr>
        <p:spPr>
          <a:xfrm>
            <a:off x="6172200" y="3854450"/>
            <a:ext cx="5765800" cy="274955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B8C5D9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083D53B-5ECF-46F4-939B-9726863F08BB}"/>
              </a:ext>
            </a:extLst>
          </p:cNvPr>
          <p:cNvSpPr/>
          <p:nvPr/>
        </p:nvSpPr>
        <p:spPr>
          <a:xfrm>
            <a:off x="6172200" y="3854450"/>
            <a:ext cx="5765800" cy="381000"/>
          </a:xfrm>
          <a:prstGeom prst="rect">
            <a:avLst/>
          </a:prstGeom>
          <a:solidFill>
            <a:srgbClr val="003087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ru-RU"/>
          </a:p>
        </p:txBody>
      </p:sp>
      <p:pic>
        <p:nvPicPr>
          <p:cNvPr id="15" name="Graphic 15" descr="Beneficiary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5600" y="1003300"/>
            <a:ext cx="279400" cy="279400"/>
          </a:xfrm>
          <a:prstGeom prst="rect">
            <a:avLst/>
          </a:prstGeom>
        </p:spPr>
      </p:pic>
      <p:pic>
        <p:nvPicPr>
          <p:cNvPr id="16" name="Graphic 16" descr="Related partie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2600" y="1003300"/>
            <a:ext cx="279400" cy="279400"/>
          </a:xfrm>
          <a:prstGeom prst="rect">
            <a:avLst/>
          </a:prstGeom>
        </p:spPr>
      </p:pic>
      <p:pic>
        <p:nvPicPr>
          <p:cNvPr id="17" name="Graphic 17" descr="Staff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42300" y="1003300"/>
            <a:ext cx="279400" cy="279400"/>
          </a:xfrm>
          <a:prstGeom prst="rect">
            <a:avLst/>
          </a:prstGeom>
        </p:spPr>
      </p:pic>
      <p:pic>
        <p:nvPicPr>
          <p:cNvPr id="18" name="Graphic 18" descr="Activity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5600" y="3898900"/>
            <a:ext cx="279400" cy="279400"/>
          </a:xfrm>
          <a:prstGeom prst="rect">
            <a:avLst/>
          </a:prstGeom>
        </p:spPr>
      </p:pic>
      <p:pic>
        <p:nvPicPr>
          <p:cNvPr id="19" name="Graphic 19" descr="Fact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3800" y="3898900"/>
            <a:ext cx="279400" cy="27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4C3173B-2742-462A-9CFE-9C7CF8E593F5}"/>
              </a:ext>
            </a:extLst>
          </p:cNvPr>
          <p:cNvSpPr txBox="1"/>
          <p:nvPr/>
        </p:nvSpPr>
        <p:spPr>
          <a:xfrm>
            <a:off x="990600" y="1003300"/>
            <a:ext cx="2903982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ru-RU" sz="1200" b="1">
                <a:solidFill>
                  <a:srgbClr val="FFFFFF"/>
                </a:solidFill>
              </a:rPr>
              <a:t>БЕНЕФИЦИАРНЫЙ ВЛАДЕЛЕЦ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119415-CCF3-46F5-96EE-18464A628ABA}"/>
              </a:ext>
            </a:extLst>
          </p:cNvPr>
          <p:cNvSpPr txBox="1"/>
          <p:nvPr/>
        </p:nvSpPr>
        <p:spPr>
          <a:xfrm>
            <a:off x="4935982" y="1003300"/>
            <a:ext cx="2903982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ru-RU" sz="1200" b="1">
                <a:solidFill>
                  <a:srgbClr val="FFFFFF"/>
                </a:solidFill>
              </a:rPr>
              <a:t>СВЯЗАННЫЕ СТОРОНЫ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14AD5F-6F6F-4968-A5DA-F88525D86F39}"/>
              </a:ext>
            </a:extLst>
          </p:cNvPr>
          <p:cNvSpPr txBox="1"/>
          <p:nvPr/>
        </p:nvSpPr>
        <p:spPr>
          <a:xfrm>
            <a:off x="8881491" y="1003300"/>
            <a:ext cx="2903982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ru-RU" sz="1200" b="1">
                <a:solidFill>
                  <a:srgbClr val="FFFFFF"/>
                </a:solidFill>
              </a:rPr>
              <a:t>ЧИСЛЕННОСТЬ ПЕРСОНАЛА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34B70F-F2BC-433B-A81A-24ECDB7944E4}"/>
              </a:ext>
            </a:extLst>
          </p:cNvPr>
          <p:cNvSpPr txBox="1"/>
          <p:nvPr/>
        </p:nvSpPr>
        <p:spPr>
          <a:xfrm>
            <a:off x="990600" y="3905250"/>
            <a:ext cx="4876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ru-RU" sz="1200" b="1">
                <a:solidFill>
                  <a:srgbClr val="FFFFFF"/>
                </a:solidFill>
              </a:rPr>
              <a:t>ОСНОВНОЙ ВИД ДЕЯТЕЛЬНОСТИ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4F63D4-8080-4F0C-8AEE-D01C72F1A0F5}"/>
              </a:ext>
            </a:extLst>
          </p:cNvPr>
          <p:cNvSpPr txBox="1"/>
          <p:nvPr/>
        </p:nvSpPr>
        <p:spPr>
          <a:xfrm>
            <a:off x="6908800" y="3905250"/>
            <a:ext cx="48768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ru-RU" sz="1200" b="1">
                <a:solidFill>
                  <a:srgbClr val="FFFFFF"/>
                </a:solidFill>
              </a:rPr>
              <a:t>ИНТЕРЕСНЫЕ ФАКТЫ И СОБЫТИЯ</a:t>
            </a:r>
          </a:p>
        </p:txBody>
      </p:sp>
      <p:sp>
        <p:nvSpPr>
          <p:cNvPr id="25" name="Card1Body">
            <a:extLst>
              <a:ext uri="{FF2B5EF4-FFF2-40B4-BE49-F238E27FC236}">
                <a16:creationId xmlns:a16="http://schemas.microsoft.com/office/drawing/2014/main" id="{5E95E243-EC04-4149-815D-47257A3801F0}"/>
              </a:ext>
            </a:extLst>
          </p:cNvPr>
          <p:cNvSpPr txBox="1"/>
          <p:nvPr/>
        </p:nvSpPr>
        <p:spPr>
          <a:xfrm>
            <a:off x="406400" y="1397000"/>
            <a:ext cx="3479800" cy="2260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100">
                <a:solidFill>
                  <a:srgbClr val="0A1F44"/>
                </a:solidFill>
              </a:rPr>
              <a:t>Не раскрывается на основании Указа Президента РФ № 73 от 27.01.2024.
Компания — экономически значимая организация (ЭЗО) с 06.06.2024.
Аудитор выдал мнение с оговоркой по этому основанию.</a:t>
            </a:r>
          </a:p>
        </p:txBody>
      </p:sp>
      <p:sp>
        <p:nvSpPr>
          <p:cNvPr id="26" name="Card2Body">
            <a:extLst>
              <a:ext uri="{FF2B5EF4-FFF2-40B4-BE49-F238E27FC236}">
                <a16:creationId xmlns:a16="http://schemas.microsoft.com/office/drawing/2014/main" id="{627E6F8E-C36A-46ED-B3AC-E492496C885D}"/>
              </a:ext>
            </a:extLst>
          </p:cNvPr>
          <p:cNvSpPr txBox="1"/>
          <p:nvPr/>
        </p:nvSpPr>
        <p:spPr>
          <a:xfrm>
            <a:off x="4351782" y="1397000"/>
            <a:ext cx="3479800" cy="2260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100">
                <a:solidFill>
                  <a:srgbClr val="0A1F44"/>
                </a:solidFill>
              </a:rPr>
              <a:t>10 дочерних обществ, в т.ч.:
ООО «МЕГАКОМ» — 99,99%
ООО «МЕГАПОЛИС ЛОГИСТИКА» — 99%
АО «СПЕКТР» — 99,99%
ООО «Контур-М» — 99,9% и др.
Генеральный директор:
до 15.01.2026 — Васин А. Ю.
с 15.01.2026 — Старченко М. Н.</a:t>
            </a:r>
          </a:p>
        </p:txBody>
      </p:sp>
      <p:sp>
        <p:nvSpPr>
          <p:cNvPr id="27" name="Card3Body">
            <a:extLst>
              <a:ext uri="{FF2B5EF4-FFF2-40B4-BE49-F238E27FC236}">
                <a16:creationId xmlns:a16="http://schemas.microsoft.com/office/drawing/2014/main" id="{511D5810-84BD-42E9-BA85-91B7A69D3F34}"/>
              </a:ext>
            </a:extLst>
          </p:cNvPr>
          <p:cNvSpPr txBox="1"/>
          <p:nvPr/>
        </p:nvSpPr>
        <p:spPr>
          <a:xfrm>
            <a:off x="8297291" y="1397000"/>
            <a:ext cx="3479800" cy="2260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100">
                <a:solidFill>
                  <a:srgbClr val="0A1F44"/>
                </a:solidFill>
              </a:rPr>
              <a:t>2025: 9 009 чел.
2024: 8 845 чел.
Рост: +1,9%
241 филиал во всех субъектах РФ</a:t>
            </a:r>
          </a:p>
        </p:txBody>
      </p:sp>
      <p:sp>
        <p:nvSpPr>
          <p:cNvPr id="28" name="Card4Body">
            <a:extLst>
              <a:ext uri="{FF2B5EF4-FFF2-40B4-BE49-F238E27FC236}">
                <a16:creationId xmlns:a16="http://schemas.microsoft.com/office/drawing/2014/main" id="{2329D368-412A-4579-B1C4-6E3386F1F661}"/>
              </a:ext>
            </a:extLst>
          </p:cNvPr>
          <p:cNvSpPr txBox="1"/>
          <p:nvPr/>
        </p:nvSpPr>
        <p:spPr>
          <a:xfrm>
            <a:off x="406400" y="4292600"/>
            <a:ext cx="5461000" cy="2159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200">
                <a:solidFill>
                  <a:srgbClr val="0A1F44"/>
                </a:solidFill>
              </a:rPr>
              <a:t>ОКВЭД 46.35 — оптовая торговля табачными изделиями.
Фактически реализуются: сигареты, бакалея, пиво и безалкогольные напитки, нетабачная продукция.
ИНН 5003052454   |   ОГРН 1045000923967
Московская область</a:t>
            </a:r>
          </a:p>
        </p:txBody>
      </p:sp>
      <p:sp>
        <p:nvSpPr>
          <p:cNvPr id="29" name="Card5Body">
            <a:extLst>
              <a:ext uri="{FF2B5EF4-FFF2-40B4-BE49-F238E27FC236}">
                <a16:creationId xmlns:a16="http://schemas.microsoft.com/office/drawing/2014/main" id="{F1CBB67B-95B5-4CDE-AF7B-C556F9AC4646}"/>
              </a:ext>
            </a:extLst>
          </p:cNvPr>
          <p:cNvSpPr txBox="1"/>
          <p:nvPr/>
        </p:nvSpPr>
        <p:spPr>
          <a:xfrm>
            <a:off x="6324600" y="4292600"/>
            <a:ext cx="5461000" cy="2159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ru-RU" sz="1200">
                <a:solidFill>
                  <a:srgbClr val="0A1F44"/>
                </a:solidFill>
              </a:rPr>
              <a:t>Вознаграждение менеджмента: 2 851 млн ₽ (2024) → 673 млн ₽ (2025). Снижение на 76%.
Дивиденды от 18.03.2026: 703 млн ₽ (166 967 ₽ / акцию).
С 01.03.2026 — обязательная маркировка энергетиков в системе «Честный знак».</a:t>
            </a:r>
          </a:p>
        </p:txBody>
      </p:sp>
    </p:spTree>
    <p:extLst>
      <p:ext uri="{BB962C8B-B14F-4D97-AF65-F5344CB8AC3E}">
        <p14:creationId xmlns:p14="http://schemas.microsoft.com/office/powerpoint/2010/main" val="774319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[1778785143737]">
  <a:themeElements>
    <a:clrScheme name="New Office">
      <a:dk1>
        <a:srgbClr val="0A1F44"/>
      </a:dk1>
      <a:lt1>
        <a:srgbClr val="FFFFFF"/>
      </a:lt1>
      <a:dk2>
        <a:srgbClr val="003087"/>
      </a:dk2>
      <a:lt2>
        <a:srgbClr val="EAF0F8"/>
      </a:lt2>
      <a:accent1>
        <a:srgbClr val="003087"/>
      </a:accent1>
      <a:accent2>
        <a:srgbClr val="F2A900"/>
      </a:accent2>
      <a:accent3>
        <a:srgbClr val="E63946"/>
      </a:accent3>
      <a:accent4>
        <a:srgbClr val="2E7D32"/>
      </a:accent4>
      <a:accent5>
        <a:srgbClr val="5A7AB0"/>
      </a:accent5>
      <a:accent6>
        <a:srgbClr val="B8C5D9"/>
      </a:accent6>
      <a:hlink>
        <a:srgbClr val="0563C1"/>
      </a:hlink>
      <a:folHlink>
        <a:srgbClr val="954F72"/>
      </a:folHlink>
    </a:clrScheme>
    <a:fontScheme name="Office Theme">
      <a:majorFont>
        <a:latin typeface="Calibri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42E7FBC-8165-41E5-83C3-08006B9A0780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781c69b9-5b12-48d2-bfb6-066b4e95800e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462</Words>
  <Application>Microsoft Office PowerPoint</Application>
  <PresentationFormat>Широкоэкранный</PresentationFormat>
  <Paragraphs>72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 [1778785143737]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</dc:creator>
  <cp:lastModifiedBy>ada</cp:lastModifiedBy>
  <cp:revision>7</cp:revision>
  <dcterms:created xsi:type="dcterms:W3CDTF">2026-05-14T18:58:15Z</dcterms:created>
  <dcterms:modified xsi:type="dcterms:W3CDTF">2026-05-14T19:02:38Z</dcterms:modified>
</cp:coreProperties>
</file>