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74" r:id="rId2"/>
    <p:sldId id="272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9273" autoAdjust="0"/>
  </p:normalViewPr>
  <p:slideViewPr>
    <p:cSldViewPr snapToGrid="0">
      <p:cViewPr varScale="1">
        <p:scale>
          <a:sx n="73" d="100"/>
          <a:sy n="73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2024</c:v>
          </c:tx>
          <c:spPr>
            <a:solidFill>
              <a:srgbClr val="1B2A4A"/>
            </a:solidFill>
            <a:ln>
              <a:noFill/>
            </a:ln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" b="1">
                    <a:solidFill>
                      <a:srgbClr val="1B2A4A"/>
                    </a:solidFill>
                    <a:latin typeface="Segoe UI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Чистая прибыль</c:v>
              </c:pt>
              <c:pt idx="1">
                <c:v>EBIT</c:v>
              </c:pt>
              <c:pt idx="2">
                <c:v>Общий долг</c:v>
              </c:pt>
            </c:strLit>
          </c:cat>
          <c:val>
            <c:numLit>
              <c:formatCode>General</c:formatCode>
              <c:ptCount val="3"/>
              <c:pt idx="0">
                <c:v>-1.2</c:v>
              </c:pt>
              <c:pt idx="1">
                <c:v>-0.9</c:v>
              </c:pt>
              <c:pt idx="2">
                <c:v>4.8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3D36-4B2F-81F6-C3FC265FD278}"/>
            </c:ext>
          </c:extLst>
        </c:ser>
        <c:ser>
          <c:idx val="1"/>
          <c:order val="1"/>
          <c:tx>
            <c:v>2025</c:v>
          </c:tx>
          <c:spPr>
            <a:solidFill>
              <a:srgbClr val="E8731A"/>
            </a:solidFill>
            <a:ln>
              <a:noFill/>
            </a:ln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50" b="1">
                    <a:solidFill>
                      <a:srgbClr val="E8731A"/>
                    </a:solidFill>
                    <a:latin typeface="Segoe UI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Чистая прибыль</c:v>
              </c:pt>
              <c:pt idx="1">
                <c:v>EBIT</c:v>
              </c:pt>
              <c:pt idx="2">
                <c:v>Общий долг</c:v>
              </c:pt>
            </c:strLit>
          </c:cat>
          <c:val>
            <c:numLit>
              <c:formatCode>General</c:formatCode>
              <c:ptCount val="3"/>
              <c:pt idx="0">
                <c:v>-1.73</c:v>
              </c:pt>
              <c:pt idx="1">
                <c:v>-1.22</c:v>
              </c:pt>
              <c:pt idx="2">
                <c:v>5.4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3D36-4B2F-81F6-C3FC265FD2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"/>
        <c:axId val="2"/>
      </c:barChart>
      <c:catAx>
        <c:axId val="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0D5DD"/>
            </a:solidFill>
          </a:ln>
        </c:spPr>
        <c:txPr>
          <a:bodyPr/>
          <a:lstStyle/>
          <a:p>
            <a:pPr>
              <a:defRPr sz="700">
                <a:solidFill>
                  <a:srgbClr val="546E7A"/>
                </a:solidFill>
                <a:latin typeface="Segoe UI"/>
              </a:defRPr>
            </a:pPr>
            <a:endParaRPr lang="ru-RU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</c:scaling>
        <c:delete val="0"/>
        <c:axPos val="l"/>
        <c:majorGridlines>
          <c:spPr>
            <a:ln w="3175">
              <a:solidFill>
                <a:srgbClr val="E0E0E0"/>
              </a:solidFill>
              <a:prstDash val="dash"/>
            </a:ln>
          </c:spPr>
        </c:majorGridlines>
        <c:numFmt formatCode="#,##0.0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700">
                <a:solidFill>
                  <a:srgbClr val="546E7A"/>
                </a:solidFill>
                <a:latin typeface="Segoe UI"/>
              </a:defRPr>
            </a:pPr>
            <a:endParaRPr lang="ru-RU"/>
          </a:p>
        </c:txPr>
        <c:crossAx val="1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700">
              <a:solidFill>
                <a:srgbClr val="546E7A"/>
              </a:solidFill>
              <a:latin typeface="Segoe UI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/>
      <c:pieChart>
        <c:varyColors val="1"/>
        <c:ser>
          <c:idx val="0"/>
          <c:order val="0"/>
          <c:tx>
            <c:v>Активы</c:v>
          </c:tx>
          <c:dPt>
            <c:idx val="0"/>
            <c:bubble3D val="0"/>
            <c:spPr>
              <a:solidFill>
                <a:srgbClr val="C6282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A317-4E41-A398-E57E4D29210F}"/>
              </c:ext>
            </c:extLst>
          </c:dPt>
          <c:dPt>
            <c:idx val="1"/>
            <c:bubble3D val="0"/>
            <c:spPr>
              <a:solidFill>
                <a:srgbClr val="E8731A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317-4E41-A398-E57E4D29210F}"/>
              </c:ext>
            </c:extLst>
          </c:dPt>
          <c:dPt>
            <c:idx val="2"/>
            <c:bubble3D val="0"/>
            <c:spPr>
              <a:solidFill>
                <a:srgbClr val="1B2A4A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A317-4E41-A398-E57E4D29210F}"/>
              </c:ext>
            </c:extLst>
          </c:dPt>
          <c:dPt>
            <c:idx val="3"/>
            <c:bubble3D val="0"/>
            <c:spPr>
              <a:solidFill>
                <a:srgbClr val="2E7D3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A317-4E41-A398-E57E4D2921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rgbClr val="FFFFFF"/>
                    </a:solidFill>
                    <a:latin typeface="Segoe U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1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Дебиторка</c:v>
              </c:pt>
              <c:pt idx="1">
                <c:v>Запасы</c:v>
              </c:pt>
              <c:pt idx="2">
                <c:v>Внеоб. активы</c:v>
              </c:pt>
              <c:pt idx="3">
                <c:v>Деньги</c:v>
              </c:pt>
            </c:strLit>
          </c:cat>
          <c:val>
            <c:numLit>
              <c:formatCode>General</c:formatCode>
              <c:ptCount val="4"/>
              <c:pt idx="0">
                <c:v>12.3</c:v>
              </c:pt>
              <c:pt idx="1">
                <c:v>3.27</c:v>
              </c:pt>
              <c:pt idx="2">
                <c:v>7.1</c:v>
              </c:pt>
              <c:pt idx="3">
                <c:v>0.74</c:v>
              </c:pt>
            </c:numLit>
          </c:val>
          <c:extLst>
            <c:ext xmlns:c16="http://schemas.microsoft.com/office/drawing/2014/chart" uri="{C3380CC4-5D6E-409C-BE32-E72D297353CC}">
              <c16:uniqueId val="{00000008-A317-4E41-A398-E57E4D2921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700">
              <a:solidFill>
                <a:srgbClr val="546E7A"/>
              </a:solidFill>
              <a:latin typeface="Segoe UI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E96E-41F7-40C5-8419-297958CC00FA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Рисунок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а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999B8-B6B4-4561-A3CD-BBCDAB9FC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8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61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0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125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03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5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99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6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Нажмите, чтобы добавить изображение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4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0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  <p:sp>
        <p:nvSpPr>
          <p:cNvPr id="900" name="BottomBar"/>
          <p:cNvSpPr/>
          <p:nvPr/>
        </p:nvSpPr>
        <p:spPr>
          <a:xfrm>
            <a:off x="0" y="6705600"/>
            <a:ext cx="12192000" cy="360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01" name="OrangeAccent"/>
          <p:cNvSpPr/>
          <p:nvPr/>
        </p:nvSpPr>
        <p:spPr>
          <a:xfrm>
            <a:off x="0" y="6691200"/>
            <a:ext cx="12192000" cy="14400"/>
          </a:xfrm>
          <a:prstGeom prst="rect">
            <a:avLst/>
          </a:prstGeom>
          <a:solidFill>
            <a:srgbClr val="E8731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1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B2A4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B2A4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Bg"/>
          <p:cNvSpPr/>
          <p:nvPr/>
        </p:nvSpPr>
        <p:spPr>
          <a:xfrm>
            <a:off x="0" y="0"/>
            <a:ext cx="12192000" cy="5588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180000" tIns="36000" rIns="72000" bIns="36000" anchor="ctr"/>
          <a:lstStyle/>
          <a:p>
            <a:pPr>
              <a:buNone/>
            </a:pPr>
            <a:r>
              <a:rPr lang="ru-RU" sz="1400" b="1" dirty="0">
                <a:solidFill>
                  <a:srgbClr val="FFFFFF"/>
                </a:solidFill>
                <a:latin typeface="Segoe UI Semibold"/>
              </a:rPr>
              <a:t>Финансовый анализ ООО «ОБИ Франчайзинговый Центр» за 2025 год</a:t>
            </a:r>
          </a:p>
        </p:txBody>
      </p:sp>
      <p:sp>
        <p:nvSpPr>
          <p:cNvPr id="11" name="OrangeLine"/>
          <p:cNvSpPr/>
          <p:nvPr/>
        </p:nvSpPr>
        <p:spPr>
          <a:xfrm>
            <a:off x="0" y="558800"/>
            <a:ext cx="12192000" cy="31750"/>
          </a:xfrm>
          <a:prstGeom prst="rect">
            <a:avLst/>
          </a:prstGeom>
          <a:solidFill>
            <a:srgbClr val="E8731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2" name="Subtitle"/>
          <p:cNvSpPr/>
          <p:nvPr/>
        </p:nvSpPr>
        <p:spPr>
          <a:xfrm>
            <a:off x="177800" y="6350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bIns="0"/>
          <a:lstStyle/>
          <a:p>
            <a:pPr>
              <a:buNone/>
            </a:pPr>
            <a:r>
              <a:rPr lang="ru-RU" sz="900" i="1" dirty="0">
                <a:solidFill>
                  <a:srgbClr val="546E7A"/>
                </a:solidFill>
                <a:latin typeface="Segoe UI"/>
              </a:rPr>
              <a:t>Оценка финансового состояния и операционной эффективности</a:t>
            </a:r>
          </a:p>
        </p:txBody>
      </p:sp>
      <p:sp>
        <p:nvSpPr>
          <p:cNvPr id="20" name="CompanyHeader"/>
          <p:cNvSpPr/>
          <p:nvPr/>
        </p:nvSpPr>
        <p:spPr>
          <a:xfrm>
            <a:off x="177800" y="850900"/>
            <a:ext cx="2540000" cy="2032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900" b="1" dirty="0">
                <a:solidFill>
                  <a:srgbClr val="FFFFFF"/>
                </a:solidFill>
                <a:latin typeface="Segoe UI Semibold"/>
              </a:rPr>
              <a:t>Кратко о компании</a:t>
            </a:r>
          </a:p>
        </p:txBody>
      </p:sp>
      <p:sp>
        <p:nvSpPr>
          <p:cNvPr id="21" name="CompanyInfo"/>
          <p:cNvSpPr/>
          <p:nvPr/>
        </p:nvSpPr>
        <p:spPr>
          <a:xfrm>
            <a:off x="177800" y="1079500"/>
            <a:ext cx="2540000" cy="762000"/>
          </a:xfrm>
          <a:prstGeom prst="rect">
            <a:avLst/>
          </a:prstGeom>
          <a:solidFill>
            <a:srgbClr val="F2F4F7"/>
          </a:solidFill>
          <a:ln w="6350">
            <a:solidFill>
              <a:srgbClr val="D0D5DD"/>
            </a:solidFill>
          </a:ln>
        </p:spPr>
        <p:txBody>
          <a:bodyPr wrap="square" lIns="72000" tIns="36000" rIns="72000" bIns="36000"/>
          <a:lstStyle/>
          <a:p>
            <a:pPr marL="171450" indent="-171450">
              <a:buFont typeface="Arial"/>
              <a:buChar char="●"/>
            </a:pPr>
            <a:r>
              <a:rPr lang="ru-RU" sz="800" dirty="0">
                <a:solidFill>
                  <a:srgbClr val="1B2A4A"/>
                </a:solidFill>
                <a:latin typeface="Segoe UI"/>
              </a:rPr>
              <a:t>Управляет сетью OBI в России</a:t>
            </a:r>
          </a:p>
          <a:p>
            <a:pPr marL="171450" indent="-171450">
              <a:buFont typeface="Arial"/>
              <a:buChar char="●"/>
            </a:pPr>
            <a:r>
              <a:rPr lang="ru-RU" sz="800" dirty="0">
                <a:solidFill>
                  <a:srgbClr val="1B2A4A"/>
                </a:solidFill>
                <a:latin typeface="Segoe UI"/>
              </a:rPr>
              <a:t>Розничная торговля товарами для дома и ремонта</a:t>
            </a:r>
          </a:p>
          <a:p>
            <a:pPr marL="171450" indent="-171450">
              <a:buFont typeface="Arial"/>
              <a:buChar char="●"/>
            </a:pPr>
            <a:r>
              <a:rPr lang="ru-RU" sz="800" dirty="0">
                <a:solidFill>
                  <a:srgbClr val="1B2A4A"/>
                </a:solidFill>
                <a:latin typeface="Segoe UI"/>
              </a:rPr>
              <a:t>Штаб-квартира: Москва</a:t>
            </a:r>
          </a:p>
          <a:p>
            <a:pPr marL="171450" indent="-171450">
              <a:buFont typeface="Arial"/>
              <a:buChar char="●"/>
            </a:pPr>
            <a:r>
              <a:rPr lang="ru-RU" sz="800" b="1" dirty="0">
                <a:solidFill>
                  <a:srgbClr val="E8731A"/>
                </a:solidFill>
                <a:latin typeface="Segoe UI Semibold"/>
              </a:rPr>
              <a:t>Выручка 2025: 10,3 млрд руб.</a:t>
            </a:r>
          </a:p>
        </p:txBody>
      </p:sp>
      <p:sp>
        <p:nvSpPr>
          <p:cNvPr id="30" name="KPIHeader"/>
          <p:cNvSpPr/>
          <p:nvPr/>
        </p:nvSpPr>
        <p:spPr>
          <a:xfrm>
            <a:off x="177800" y="1905000"/>
            <a:ext cx="5334000" cy="2032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900" b="1" dirty="0">
                <a:solidFill>
                  <a:srgbClr val="FFFFFF"/>
                </a:solidFill>
                <a:latin typeface="Segoe UI Semibold"/>
              </a:rPr>
              <a:t>Ключевые финансовые показатели (KPI)</a:t>
            </a:r>
          </a:p>
        </p:txBody>
      </p:sp>
      <p:graphicFrame>
        <p:nvGraphicFramePr>
          <p:cNvPr id="31" name="KPITable"/>
          <p:cNvGraphicFramePr>
            <a:graphicFrameLocks noGrp="1"/>
          </p:cNvGraphicFramePr>
          <p:nvPr/>
        </p:nvGraphicFramePr>
        <p:xfrm>
          <a:off x="177800" y="2120900"/>
          <a:ext cx="5334000" cy="21145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b="1" dirty="0">
                          <a:solidFill>
                            <a:srgbClr val="FFFFFF"/>
                          </a:solidFill>
                          <a:latin typeface="Segoe UI"/>
                        </a:rPr>
                        <a:t>Показатель</a:t>
                      </a:r>
                    </a:p>
                  </a:txBody>
                  <a:tcPr marL="54000" marR="54000" marT="18000" marB="18000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FFFFFF"/>
                          </a:solidFill>
                          <a:latin typeface="Segoe UI"/>
                        </a:rPr>
                        <a:t>Значение</a:t>
                      </a:r>
                    </a:p>
                  </a:txBody>
                  <a:tcPr marL="54000" marR="54000" marT="18000" marB="18000"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FFFFFF"/>
                          </a:solidFill>
                          <a:latin typeface="Segoe UI"/>
                        </a:rPr>
                        <a:t>Оценка</a:t>
                      </a:r>
                    </a:p>
                  </a:txBody>
                  <a:tcPr marL="54000" marR="54000" marT="18000" marB="18000"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Выручка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1B2A4A"/>
                          </a:solidFill>
                          <a:latin typeface="Segoe UI"/>
                        </a:rPr>
                        <a:t>10,29 млрд руб.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2E7D32"/>
                          </a:solidFill>
                          <a:latin typeface="Segoe UI"/>
                        </a:rPr>
                        <a:t>Норма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Чистая прибыль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C62828"/>
                          </a:solidFill>
                          <a:latin typeface="Segoe UI"/>
                        </a:rPr>
                        <a:t>-1,73 млрд руб.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C62828"/>
                          </a:solidFill>
                          <a:latin typeface="Segoe UI"/>
                        </a:rPr>
                        <a:t>Риск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EBIT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C62828"/>
                          </a:solidFill>
                          <a:latin typeface="Segoe UI"/>
                        </a:rPr>
                        <a:t>-1,22 млрд руб.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C62828"/>
                          </a:solidFill>
                          <a:latin typeface="Segoe UI"/>
                        </a:rPr>
                        <a:t>Риск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Денежные средства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1B2A4A"/>
                          </a:solidFill>
                          <a:latin typeface="Segoe UI"/>
                        </a:rPr>
                        <a:t>740 млн руб.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F9A825"/>
                          </a:solidFill>
                          <a:latin typeface="Segoe UI"/>
                        </a:rPr>
                        <a:t>Средне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Собственный капитал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1B2A4A"/>
                          </a:solidFill>
                          <a:latin typeface="Segoe UI"/>
                        </a:rPr>
                        <a:t>2,44 млрд руб.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F9A825"/>
                          </a:solidFill>
                          <a:latin typeface="Segoe UI"/>
                        </a:rPr>
                        <a:t>Средне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Общий долг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1B2A4A"/>
                          </a:solidFill>
                          <a:latin typeface="Segoe UI"/>
                        </a:rPr>
                        <a:t>5,40 млрд руб.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C62828"/>
                          </a:solidFill>
                          <a:latin typeface="Segoe UI"/>
                        </a:rPr>
                        <a:t>Риск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Current Ratio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1B2A4A"/>
                          </a:solidFill>
                          <a:latin typeface="Segoe UI"/>
                        </a:rPr>
                        <a:t>1,49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F9A825"/>
                          </a:solidFill>
                          <a:latin typeface="Segoe UI"/>
                        </a:rPr>
                        <a:t>Средне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Debt/Equity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1B2A4A"/>
                          </a:solidFill>
                          <a:latin typeface="Segoe UI"/>
                        </a:rPr>
                        <a:t>2,22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C62828"/>
                          </a:solidFill>
                          <a:latin typeface="Segoe UI"/>
                        </a:rPr>
                        <a:t>Риск</a:t>
                      </a:r>
                    </a:p>
                  </a:txBody>
                  <a:tcPr marL="54000" marR="54000" marT="18000" marB="18000">
                    <a:solidFill>
                      <a:srgbClr val="F2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800" dirty="0">
                          <a:solidFill>
                            <a:srgbClr val="1B2A4A"/>
                          </a:solidFill>
                          <a:latin typeface="Segoe UI"/>
                        </a:rPr>
                        <a:t>Опер. денежный поток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800" b="1" dirty="0">
                          <a:solidFill>
                            <a:srgbClr val="C62828"/>
                          </a:solidFill>
                          <a:latin typeface="Segoe UI"/>
                        </a:rPr>
                        <a:t>-2,36 млрд руб.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750" b="1" dirty="0">
                          <a:solidFill>
                            <a:srgbClr val="C62828"/>
                          </a:solidFill>
                          <a:latin typeface="Segoe UI"/>
                        </a:rPr>
                        <a:t>Риск</a:t>
                      </a:r>
                    </a:p>
                  </a:txBody>
                  <a:tcPr marL="54000" marR="54000" marT="18000" marB="18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0" name="PosHeader"/>
          <p:cNvSpPr/>
          <p:nvPr/>
        </p:nvSpPr>
        <p:spPr>
          <a:xfrm>
            <a:off x="177800" y="4546600"/>
            <a:ext cx="2667000" cy="177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Позитивные факторы</a:t>
            </a:r>
          </a:p>
        </p:txBody>
      </p:sp>
      <p:sp>
        <p:nvSpPr>
          <p:cNvPr id="41" name="PosList"/>
          <p:cNvSpPr/>
          <p:nvPr/>
        </p:nvSpPr>
        <p:spPr>
          <a:xfrm>
            <a:off x="177800" y="4737100"/>
            <a:ext cx="2667000" cy="762000"/>
          </a:xfrm>
          <a:prstGeom prst="rect">
            <a:avLst/>
          </a:prstGeom>
          <a:solidFill>
            <a:srgbClr val="E8F5E9"/>
          </a:solidFill>
          <a:ln w="6350">
            <a:solidFill>
              <a:srgbClr val="C8E6C9"/>
            </a:solidFill>
          </a:ln>
        </p:spPr>
        <p:txBody>
          <a:bodyPr wrap="square" lIns="72000" tIns="36000" rIns="36000" bIns="36000"/>
          <a:lstStyle/>
          <a:p>
            <a:pPr marL="114300" indent="-114300">
              <a:buFont typeface="Segoe UI Symbol"/>
              <a:buChar char="✓"/>
            </a:pPr>
            <a:r>
              <a:rPr lang="ru-RU" sz="750" dirty="0">
                <a:solidFill>
                  <a:srgbClr val="1B5E20"/>
                </a:solidFill>
                <a:latin typeface="Segoe UI"/>
              </a:rPr>
              <a:t>Крупный масштаб бизнеса</a:t>
            </a:r>
          </a:p>
          <a:p>
            <a:pPr marL="114300" indent="-114300">
              <a:buFont typeface="Segoe UI Symbol"/>
              <a:buChar char="✓"/>
            </a:pPr>
            <a:r>
              <a:rPr lang="ru-RU" sz="750" dirty="0">
                <a:solidFill>
                  <a:srgbClr val="1B5E20"/>
                </a:solidFill>
                <a:latin typeface="Segoe UI"/>
              </a:rPr>
              <a:t>Сохранение выручки &gt;10 млрд руб.</a:t>
            </a:r>
          </a:p>
          <a:p>
            <a:pPr marL="114300" indent="-114300">
              <a:buFont typeface="Segoe UI Symbol"/>
              <a:buChar char="✓"/>
            </a:pPr>
            <a:r>
              <a:rPr lang="ru-RU" sz="750" dirty="0">
                <a:solidFill>
                  <a:srgbClr val="1B5E20"/>
                </a:solidFill>
                <a:latin typeface="Segoe UI"/>
              </a:rPr>
              <a:t>Поддержка со стороны кредиторов</a:t>
            </a:r>
          </a:p>
          <a:p>
            <a:pPr marL="114300" indent="-114300">
              <a:buFont typeface="Segoe UI Symbol"/>
              <a:buChar char="✓"/>
            </a:pPr>
            <a:r>
              <a:rPr lang="ru-RU" sz="750" dirty="0">
                <a:solidFill>
                  <a:srgbClr val="1B5E20"/>
                </a:solidFill>
                <a:latin typeface="Segoe UI"/>
              </a:rPr>
              <a:t>Рост денежных средств</a:t>
            </a:r>
          </a:p>
        </p:txBody>
      </p:sp>
      <p:sp>
        <p:nvSpPr>
          <p:cNvPr id="42" name="NegHeader"/>
          <p:cNvSpPr/>
          <p:nvPr/>
        </p:nvSpPr>
        <p:spPr>
          <a:xfrm>
            <a:off x="2921000" y="4546600"/>
            <a:ext cx="2667000" cy="177800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Негативные факторы</a:t>
            </a:r>
          </a:p>
        </p:txBody>
      </p:sp>
      <p:sp>
        <p:nvSpPr>
          <p:cNvPr id="43" name="NegList"/>
          <p:cNvSpPr/>
          <p:nvPr/>
        </p:nvSpPr>
        <p:spPr>
          <a:xfrm>
            <a:off x="2921000" y="4737100"/>
            <a:ext cx="2667000" cy="762000"/>
          </a:xfrm>
          <a:prstGeom prst="rect">
            <a:avLst/>
          </a:prstGeom>
          <a:solidFill>
            <a:srgbClr val="FFEBEE"/>
          </a:solidFill>
          <a:ln w="6350">
            <a:solidFill>
              <a:srgbClr val="FFCDD2"/>
            </a:solidFill>
          </a:ln>
        </p:spPr>
        <p:txBody>
          <a:bodyPr wrap="square" lIns="72000" tIns="36000" rIns="36000" bIns="36000"/>
          <a:lstStyle/>
          <a:p>
            <a:pPr marL="114300" indent="-114300">
              <a:buFont typeface="Arial"/>
              <a:buChar char="✖"/>
            </a:pPr>
            <a:r>
              <a:rPr lang="ru-RU" sz="750" dirty="0">
                <a:solidFill>
                  <a:srgbClr val="B71C1C"/>
                </a:solidFill>
                <a:latin typeface="Segoe UI"/>
              </a:rPr>
              <a:t>Третий год подряд убыток</a:t>
            </a:r>
          </a:p>
          <a:p>
            <a:pPr marL="114300" indent="-114300">
              <a:buFont typeface="Arial"/>
              <a:buChar char="✖"/>
            </a:pPr>
            <a:r>
              <a:rPr lang="ru-RU" sz="750" dirty="0">
                <a:solidFill>
                  <a:srgbClr val="B71C1C"/>
                </a:solidFill>
                <a:latin typeface="Segoe UI"/>
              </a:rPr>
              <a:t>Отрицательный операционный cash flow</a:t>
            </a:r>
          </a:p>
          <a:p>
            <a:pPr marL="114300" indent="-114300">
              <a:buFont typeface="Arial"/>
              <a:buChar char="✖"/>
            </a:pPr>
            <a:r>
              <a:rPr lang="ru-RU" sz="750" dirty="0">
                <a:solidFill>
                  <a:srgbClr val="B71C1C"/>
                </a:solidFill>
                <a:latin typeface="Segoe UI"/>
              </a:rPr>
              <a:t>Высокая долговая нагрузка</a:t>
            </a:r>
          </a:p>
          <a:p>
            <a:pPr marL="114300" indent="-114300">
              <a:buFont typeface="Arial"/>
              <a:buChar char="✖"/>
            </a:pPr>
            <a:r>
              <a:rPr lang="ru-RU" sz="750" dirty="0">
                <a:solidFill>
                  <a:srgbClr val="B71C1C"/>
                </a:solidFill>
                <a:latin typeface="Segoe UI"/>
              </a:rPr>
              <a:t>Высокая дебиторская задолженность</a:t>
            </a:r>
          </a:p>
          <a:p>
            <a:pPr marL="114300" indent="-114300">
              <a:buFont typeface="Arial"/>
              <a:buChar char="✖"/>
            </a:pPr>
            <a:r>
              <a:rPr lang="ru-RU" sz="750" dirty="0">
                <a:solidFill>
                  <a:srgbClr val="B71C1C"/>
                </a:solidFill>
                <a:latin typeface="Segoe UI"/>
              </a:rPr>
              <a:t>Ухудшение собственного капитала</a:t>
            </a:r>
          </a:p>
        </p:txBody>
      </p:sp>
      <p:sp>
        <p:nvSpPr>
          <p:cNvPr id="50" name="ExecSummary"/>
          <p:cNvSpPr/>
          <p:nvPr/>
        </p:nvSpPr>
        <p:spPr>
          <a:xfrm>
            <a:off x="177800" y="5562600"/>
            <a:ext cx="7747000" cy="508000"/>
          </a:xfrm>
          <a:prstGeom prst="roundRect">
            <a:avLst>
              <a:gd name="adj" fmla="val 5000"/>
            </a:avLst>
          </a:prstGeom>
          <a:solidFill>
            <a:srgbClr val="FFF3E0"/>
          </a:solidFill>
          <a:ln w="9525">
            <a:solidFill>
              <a:srgbClr val="E8731A"/>
            </a:solidFill>
          </a:ln>
        </p:spPr>
        <p:txBody>
          <a:bodyPr wrap="square" lIns="90000" tIns="36000" rIns="90000" bIns="36000" anchor="ctr"/>
          <a:lstStyle/>
          <a:p>
            <a:pPr>
              <a:buNone/>
            </a:pPr>
            <a:r>
              <a:rPr lang="ru-RU" sz="750" b="1" dirty="0">
                <a:solidFill>
                  <a:srgbClr val="E65100"/>
                </a:solidFill>
                <a:latin typeface="Segoe UI Semibold"/>
              </a:rPr>
              <a:t>Executive Summary: </a:t>
            </a:r>
            <a:r>
              <a:rPr lang="ru-RU" sz="750" dirty="0">
                <a:solidFill>
                  <a:srgbClr val="1B2A4A"/>
                </a:solidFill>
                <a:latin typeface="Segoe UI"/>
              </a:rPr>
              <a:t>Финансовое состояние компании оценивается как напряженное. Компания сохраняет операционную деятельность благодаря внешнему финансированию, однако демонстрирует устойчивую убыточность и рост долговой нагрузки.</a:t>
            </a:r>
          </a:p>
        </p:txBody>
      </p:sp>
      <p:sp>
        <p:nvSpPr>
          <p:cNvPr id="51" name="Source"/>
          <p:cNvSpPr/>
          <p:nvPr/>
        </p:nvSpPr>
        <p:spPr>
          <a:xfrm>
            <a:off x="177800" y="6121400"/>
            <a:ext cx="7747000" cy="17780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bIns="0"/>
          <a:lstStyle/>
          <a:p>
            <a:pPr>
              <a:buNone/>
            </a:pPr>
            <a:r>
              <a:rPr lang="ru-RU" sz="600" i="1" dirty="0">
                <a:solidFill>
                  <a:srgbClr val="9E9E9E"/>
                </a:solidFill>
                <a:latin typeface="Segoe UI"/>
              </a:rPr>
              <a:t>Источник: бухгалтерская отчётность ООО «ОБИ Франчайзинговый Центр» за 2025 год</a:t>
            </a:r>
          </a:p>
        </p:txBody>
      </p:sp>
      <p:sp>
        <p:nvSpPr>
          <p:cNvPr id="60" name="ChartHeader1"/>
          <p:cNvSpPr/>
          <p:nvPr/>
        </p:nvSpPr>
        <p:spPr>
          <a:xfrm>
            <a:off x="5689600" y="850900"/>
            <a:ext cx="3175000" cy="1778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Динамика прибыли и долга</a:t>
            </a:r>
          </a:p>
        </p:txBody>
      </p:sp>
      <p:sp>
        <p:nvSpPr>
          <p:cNvPr id="61" name="ChartHeader2"/>
          <p:cNvSpPr/>
          <p:nvPr/>
        </p:nvSpPr>
        <p:spPr>
          <a:xfrm>
            <a:off x="8890000" y="850900"/>
            <a:ext cx="3149600" cy="1778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Структура активов, млрд руб.</a:t>
            </a:r>
          </a:p>
        </p:txBody>
      </p:sp>
      <p:graphicFrame>
        <p:nvGraphicFramePr>
          <p:cNvPr id="101" name="Chart1"/>
          <p:cNvGraphicFramePr/>
          <p:nvPr/>
        </p:nvGraphicFramePr>
        <p:xfrm>
          <a:off x="5689600" y="1054100"/>
          <a:ext cx="3175000" cy="247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2" name="Chart2"/>
          <p:cNvGraphicFramePr/>
          <p:nvPr/>
        </p:nvGraphicFramePr>
        <p:xfrm>
          <a:off x="8890000" y="1054100"/>
          <a:ext cx="3149600" cy="247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" name="Card0"/>
          <p:cNvSpPr/>
          <p:nvPr/>
        </p:nvSpPr>
        <p:spPr>
          <a:xfrm>
            <a:off x="5689600" y="3606800"/>
            <a:ext cx="2006600" cy="8128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2E7D32"/>
            </a:solidFill>
          </a:ln>
        </p:spPr>
        <p:txBody>
          <a:bodyPr wrap="square" lIns="54000" tIns="27000" rIns="54000" bIns="27000" anchor="ctr"/>
          <a:lstStyle/>
          <a:p>
            <a:pPr algn="ctr">
              <a:buNone/>
            </a:pPr>
            <a:r>
              <a:rPr lang="ru-RU" sz="700" dirty="0">
                <a:solidFill>
                  <a:srgbClr val="546E7A"/>
                </a:solidFill>
                <a:latin typeface="Segoe UI"/>
              </a:rPr>
              <a:t>Выручка</a:t>
            </a:r>
          </a:p>
          <a:p>
            <a:pPr algn="ctr">
              <a:buNone/>
            </a:pPr>
            <a:r>
              <a:rPr lang="ru-RU" sz="1800" b="1" dirty="0">
                <a:solidFill>
                  <a:srgbClr val="2E7D32"/>
                </a:solidFill>
                <a:latin typeface="Segoe UI Semibold"/>
              </a:rPr>
              <a:t>10,3</a:t>
            </a:r>
            <a:r>
              <a:rPr lang="ru-RU" sz="900" dirty="0">
                <a:solidFill>
                  <a:srgbClr val="546E7A"/>
                </a:solidFill>
                <a:latin typeface="Segoe UI"/>
              </a:rPr>
              <a:t> млрд</a:t>
            </a:r>
          </a:p>
        </p:txBody>
      </p:sp>
      <p:sp>
        <p:nvSpPr>
          <p:cNvPr id="71" name="Card1"/>
          <p:cNvSpPr/>
          <p:nvPr/>
        </p:nvSpPr>
        <p:spPr>
          <a:xfrm>
            <a:off x="7848600" y="3606800"/>
            <a:ext cx="2006600" cy="8128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C62828"/>
            </a:solidFill>
          </a:ln>
        </p:spPr>
        <p:txBody>
          <a:bodyPr wrap="square" lIns="54000" tIns="27000" rIns="54000" bIns="27000" anchor="ctr"/>
          <a:lstStyle/>
          <a:p>
            <a:pPr algn="ctr">
              <a:buNone/>
            </a:pPr>
            <a:r>
              <a:rPr lang="ru-RU" sz="700" dirty="0">
                <a:solidFill>
                  <a:srgbClr val="546E7A"/>
                </a:solidFill>
                <a:latin typeface="Segoe UI"/>
              </a:rPr>
              <a:t>Чистый убыток</a:t>
            </a:r>
          </a:p>
          <a:p>
            <a:pPr algn="ctr">
              <a:buNone/>
            </a:pPr>
            <a:r>
              <a:rPr lang="ru-RU" sz="1800" b="1" dirty="0">
                <a:solidFill>
                  <a:srgbClr val="C62828"/>
                </a:solidFill>
                <a:latin typeface="Segoe UI Semibold"/>
              </a:rPr>
              <a:t>-1,73</a:t>
            </a:r>
            <a:r>
              <a:rPr lang="ru-RU" sz="900" dirty="0">
                <a:solidFill>
                  <a:srgbClr val="546E7A"/>
                </a:solidFill>
                <a:latin typeface="Segoe UI"/>
              </a:rPr>
              <a:t> млрд</a:t>
            </a:r>
          </a:p>
        </p:txBody>
      </p:sp>
      <p:sp>
        <p:nvSpPr>
          <p:cNvPr id="72" name="Card2"/>
          <p:cNvSpPr/>
          <p:nvPr/>
        </p:nvSpPr>
        <p:spPr>
          <a:xfrm>
            <a:off x="10007600" y="3606800"/>
            <a:ext cx="2006600" cy="8128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E8731A"/>
            </a:solidFill>
          </a:ln>
        </p:spPr>
        <p:txBody>
          <a:bodyPr wrap="square" lIns="54000" tIns="27000" rIns="54000" bIns="27000" anchor="ctr"/>
          <a:lstStyle/>
          <a:p>
            <a:pPr algn="ctr">
              <a:buNone/>
            </a:pPr>
            <a:r>
              <a:rPr lang="ru-RU" sz="700" dirty="0">
                <a:solidFill>
                  <a:srgbClr val="546E7A"/>
                </a:solidFill>
                <a:latin typeface="Segoe UI"/>
              </a:rPr>
              <a:t>Долг/Капитал</a:t>
            </a:r>
          </a:p>
          <a:p>
            <a:pPr algn="ctr">
              <a:buNone/>
            </a:pPr>
            <a:r>
              <a:rPr lang="ru-RU" sz="1800" b="1" dirty="0">
                <a:solidFill>
                  <a:srgbClr val="E8731A"/>
                </a:solidFill>
                <a:latin typeface="Segoe UI Semibold"/>
              </a:rPr>
              <a:t>2,22x</a:t>
            </a:r>
          </a:p>
        </p:txBody>
      </p:sp>
      <p:sp>
        <p:nvSpPr>
          <p:cNvPr id="80" name="ConclusionHeader"/>
          <p:cNvSpPr/>
          <p:nvPr/>
        </p:nvSpPr>
        <p:spPr>
          <a:xfrm>
            <a:off x="5689600" y="4546600"/>
            <a:ext cx="6350000" cy="177800"/>
          </a:xfrm>
          <a:prstGeom prst="rect">
            <a:avLst/>
          </a:prstGeom>
          <a:solidFill>
            <a:srgbClr val="B85000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Общая оценка финансового состояния</a:t>
            </a:r>
          </a:p>
        </p:txBody>
      </p:sp>
      <p:sp>
        <p:nvSpPr>
          <p:cNvPr id="81" name="RiskAssessment"/>
          <p:cNvSpPr/>
          <p:nvPr/>
        </p:nvSpPr>
        <p:spPr>
          <a:xfrm>
            <a:off x="5689600" y="4737100"/>
            <a:ext cx="6350000" cy="762000"/>
          </a:xfrm>
          <a:prstGeom prst="rect">
            <a:avLst/>
          </a:prstGeom>
          <a:solidFill>
            <a:srgbClr val="F2F4F7"/>
          </a:solidFill>
          <a:ln w="6350">
            <a:solidFill>
              <a:srgbClr val="D0D5DD"/>
            </a:solidFill>
          </a:ln>
        </p:spPr>
        <p:txBody>
          <a:bodyPr wrap="square" lIns="72000" tIns="36000" rIns="72000" bIns="36000"/>
          <a:lstStyle/>
          <a:p>
            <a:pPr>
              <a:buNone/>
            </a:pPr>
            <a:r>
              <a:rPr lang="ru-RU" sz="800" b="1" dirty="0">
                <a:solidFill>
                  <a:srgbClr val="C62828"/>
                </a:solidFill>
                <a:latin typeface="Segoe UI Semibold"/>
              </a:rPr>
              <a:t>Уровень риска: ВЫСОКИЙ</a:t>
            </a:r>
          </a:p>
          <a:p>
            <a:pPr marL="114300" indent="-114300">
              <a:buFont typeface="Arial"/>
              <a:buChar char="●"/>
            </a:pPr>
            <a:r>
              <a:rPr lang="ru-RU" sz="750" dirty="0">
                <a:solidFill>
                  <a:srgbClr val="1B2A4A"/>
                </a:solidFill>
                <a:latin typeface="Segoe UI"/>
              </a:rPr>
              <a:t>Устойчивая убыточность 3 года подряд</a:t>
            </a:r>
          </a:p>
          <a:p>
            <a:pPr marL="114300" indent="-114300">
              <a:buFont typeface="Arial"/>
              <a:buChar char="●"/>
            </a:pPr>
            <a:r>
              <a:rPr lang="ru-RU" sz="750" dirty="0">
                <a:solidFill>
                  <a:srgbClr val="1B2A4A"/>
                </a:solidFill>
                <a:latin typeface="Segoe UI"/>
              </a:rPr>
              <a:t>Debt/Equity = 2,22 (критический уровень)</a:t>
            </a:r>
          </a:p>
          <a:p>
            <a:pPr marL="114300" indent="-114300">
              <a:buFont typeface="Arial"/>
              <a:buChar char="●"/>
            </a:pPr>
            <a:r>
              <a:rPr lang="ru-RU" sz="750" dirty="0">
                <a:solidFill>
                  <a:srgbClr val="1B2A4A"/>
                </a:solidFill>
                <a:latin typeface="Segoe UI"/>
              </a:rPr>
              <a:t>Зависимость от внешнего финансирования</a:t>
            </a:r>
          </a:p>
          <a:p>
            <a:pPr marL="114300" indent="-114300">
              <a:buFont typeface="Arial"/>
              <a:buChar char="●"/>
            </a:pPr>
            <a:r>
              <a:rPr lang="ru-RU" sz="750" dirty="0">
                <a:solidFill>
                  <a:srgbClr val="1B2A4A"/>
                </a:solidFill>
                <a:latin typeface="Segoe UI"/>
              </a:rPr>
              <a:t>Дебиторка = 52% активов (аномалия)</a:t>
            </a:r>
          </a:p>
        </p:txBody>
      </p:sp>
      <p:sp>
        <p:nvSpPr>
          <p:cNvPr id="82" name="SlideNum"/>
          <p:cNvSpPr/>
          <p:nvPr/>
        </p:nvSpPr>
        <p:spPr>
          <a:xfrm>
            <a:off x="11430000" y="6121400"/>
            <a:ext cx="6096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 algn="r">
              <a:buNone/>
            </a:pPr>
            <a:r>
              <a:rPr lang="ru-RU" sz="700" dirty="0">
                <a:solidFill>
                  <a:srgbClr val="9E9E9E"/>
                </a:solidFill>
                <a:latin typeface="Segoe UI"/>
              </a:rPr>
              <a:t>1 / 2</a:t>
            </a:r>
          </a:p>
        </p:txBody>
      </p:sp>
    </p:spTree>
    <p:extLst>
      <p:ext uri="{BB962C8B-B14F-4D97-AF65-F5344CB8AC3E}">
        <p14:creationId xmlns:p14="http://schemas.microsoft.com/office/powerpoint/2010/main" val="309567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Bg"/>
          <p:cNvSpPr/>
          <p:nvPr/>
        </p:nvSpPr>
        <p:spPr>
          <a:xfrm>
            <a:off x="0" y="0"/>
            <a:ext cx="12192000" cy="5588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180000" tIns="36000" rIns="72000" bIns="36000" anchor="ctr"/>
          <a:lstStyle/>
          <a:p>
            <a:pPr>
              <a:buNone/>
            </a:pPr>
            <a:r>
              <a:rPr lang="ru-RU" sz="1400" b="1" dirty="0">
                <a:solidFill>
                  <a:srgbClr val="FFFFFF"/>
                </a:solidFill>
                <a:latin typeface="Segoe UI Semibold"/>
              </a:rPr>
              <a:t>Корпоративная структура и дополнительные сведения</a:t>
            </a:r>
          </a:p>
        </p:txBody>
      </p:sp>
      <p:sp>
        <p:nvSpPr>
          <p:cNvPr id="11" name="OrangeLine"/>
          <p:cNvSpPr/>
          <p:nvPr/>
        </p:nvSpPr>
        <p:spPr>
          <a:xfrm>
            <a:off x="0" y="558800"/>
            <a:ext cx="12192000" cy="31750"/>
          </a:xfrm>
          <a:prstGeom prst="rect">
            <a:avLst/>
          </a:prstGeom>
          <a:solidFill>
            <a:srgbClr val="E8731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0" name="Hdr20"/>
          <p:cNvSpPr/>
          <p:nvPr/>
        </p:nvSpPr>
        <p:spPr>
          <a:xfrm>
            <a:off x="177800" y="635000"/>
            <a:ext cx="3860800" cy="2032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1. Бенефициарный владелец</a:t>
            </a:r>
          </a:p>
        </p:txBody>
      </p:sp>
      <p:sp>
        <p:nvSpPr>
          <p:cNvPr id="21" name="Body20"/>
          <p:cNvSpPr/>
          <p:nvPr/>
        </p:nvSpPr>
        <p:spPr>
          <a:xfrm>
            <a:off x="177800" y="838200"/>
            <a:ext cx="3860800" cy="1676400"/>
          </a:xfrm>
          <a:prstGeom prst="rect">
            <a:avLst/>
          </a:prstGeom>
          <a:solidFill>
            <a:srgbClr val="F2F4F7"/>
          </a:solidFill>
          <a:ln w="6350">
            <a:solidFill>
              <a:srgbClr val="D0D5DD"/>
            </a:solidFill>
          </a:ln>
        </p:spPr>
        <p:txBody>
          <a:bodyPr wrap="square" lIns="72000" tIns="54000" rIns="72000" bIns="36000"/>
          <a:lstStyle/>
          <a:p>
            <a:pPr>
              <a:buNone/>
            </a:pPr>
            <a:r>
              <a:rPr lang="ru-RU" sz="780" b="1" dirty="0">
                <a:solidFill>
                  <a:srgbClr val="E8731A"/>
                </a:solidFill>
                <a:latin typeface="Segoe UI"/>
              </a:rPr>
              <a:t>ООО «Гермес 770» — 90% доли</a:t>
            </a:r>
          </a:p>
          <a:p>
            <a:pPr>
              <a:buNone/>
            </a:pPr>
            <a:r>
              <a:rPr lang="ru-RU" sz="780" dirty="0">
                <a:solidFill>
                  <a:srgbClr val="1B2A4A"/>
                </a:solidFill>
                <a:latin typeface="Segoe UI"/>
              </a:rPr>
              <a:t>Признаётся контролирующим лицом компании по критерию доли участия</a:t>
            </a:r>
          </a:p>
          <a:p>
            <a:pPr>
              <a:buNone/>
            </a:pPr>
            <a:r>
              <a:rPr lang="ru-RU" sz="780" b="1" dirty="0">
                <a:solidFill>
                  <a:srgbClr val="546E7A"/>
                </a:solidFill>
                <a:latin typeface="Segoe UI"/>
              </a:rPr>
              <a:t>Основание: доля участия &gt;25%</a:t>
            </a:r>
          </a:p>
        </p:txBody>
      </p:sp>
      <p:sp>
        <p:nvSpPr>
          <p:cNvPr id="22" name="Tag20"/>
          <p:cNvSpPr/>
          <p:nvPr/>
        </p:nvSpPr>
        <p:spPr>
          <a:xfrm>
            <a:off x="2514600" y="2514600"/>
            <a:ext cx="1473200" cy="177800"/>
          </a:xfrm>
          <a:prstGeom prst="roundRect">
            <a:avLst>
              <a:gd name="adj" fmla="val 10000"/>
            </a:avLst>
          </a:prstGeom>
          <a:solidFill>
            <a:srgbClr val="1B2A4A"/>
          </a:solidFill>
          <a:ln>
            <a:noFill/>
          </a:ln>
        </p:spPr>
        <p:txBody>
          <a:bodyPr lIns="54000" tIns="0" rIns="54000" bIns="0" anchor="ctr"/>
          <a:lstStyle/>
          <a:p>
            <a:pPr algn="ctr">
              <a:buNone/>
            </a:pPr>
            <a:r>
              <a:rPr lang="ru-RU" sz="700" b="1" dirty="0">
                <a:solidFill>
                  <a:srgbClr val="FFFFFF"/>
                </a:solidFill>
                <a:latin typeface="Segoe UI"/>
              </a:rPr>
              <a:t>Контроль &gt;25%</a:t>
            </a:r>
          </a:p>
        </p:txBody>
      </p:sp>
      <p:sp>
        <p:nvSpPr>
          <p:cNvPr id="30" name="Hdr30"/>
          <p:cNvSpPr/>
          <p:nvPr/>
        </p:nvSpPr>
        <p:spPr>
          <a:xfrm>
            <a:off x="4241800" y="635000"/>
            <a:ext cx="3860800" cy="2032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2. Связанные стороны</a:t>
            </a:r>
          </a:p>
        </p:txBody>
      </p:sp>
      <p:sp>
        <p:nvSpPr>
          <p:cNvPr id="31" name="Body30"/>
          <p:cNvSpPr/>
          <p:nvPr/>
        </p:nvSpPr>
        <p:spPr>
          <a:xfrm>
            <a:off x="4241800" y="838200"/>
            <a:ext cx="3860800" cy="1676400"/>
          </a:xfrm>
          <a:prstGeom prst="rect">
            <a:avLst/>
          </a:prstGeom>
          <a:solidFill>
            <a:srgbClr val="F2F4F7"/>
          </a:solidFill>
          <a:ln w="6350">
            <a:solidFill>
              <a:srgbClr val="D0D5DD"/>
            </a:solidFill>
          </a:ln>
        </p:spPr>
        <p:txBody>
          <a:bodyPr wrap="square" lIns="72000" tIns="54000" rIns="72000" bIns="36000"/>
          <a:lstStyle/>
          <a:p>
            <a:pPr>
              <a:buNone/>
            </a:pPr>
            <a:r>
              <a:rPr lang="ru-RU" sz="780" b="1" dirty="0">
                <a:solidFill>
                  <a:srgbClr val="1B2A4A"/>
                </a:solidFill>
                <a:latin typeface="Segoe UI"/>
              </a:rPr>
              <a:t>Связанные компании:</a:t>
            </a:r>
          </a:p>
          <a:p>
            <a:pPr>
              <a:buNone/>
            </a:pPr>
            <a:r>
              <a:rPr lang="ru-RU" sz="780" dirty="0">
                <a:solidFill>
                  <a:srgbClr val="1B2A4A"/>
                </a:solidFill>
                <a:latin typeface="Segoe UI"/>
              </a:rPr>
              <a:t>• ООО «Сделай Своими Руками»</a:t>
            </a:r>
          </a:p>
          <a:p>
            <a:pPr>
              <a:buNone/>
            </a:pPr>
            <a:r>
              <a:rPr lang="ru-RU" sz="780" dirty="0">
                <a:solidFill>
                  <a:srgbClr val="1B2A4A"/>
                </a:solidFill>
                <a:latin typeface="Segoe UI"/>
              </a:rPr>
              <a:t>• ООО «Сделай Своими Руками Северо-Запад»</a:t>
            </a:r>
          </a:p>
          <a:p>
            <a:pPr>
              <a:buNone/>
            </a:pPr>
            <a:r>
              <a:rPr lang="ru-RU" sz="780" b="1" dirty="0">
                <a:solidFill>
                  <a:srgbClr val="C62828"/>
                </a:solidFill>
                <a:latin typeface="Segoe UI"/>
              </a:rPr>
              <a:t>Крупная дебиторская задолженность</a:t>
            </a:r>
          </a:p>
          <a:p>
            <a:pPr>
              <a:buNone/>
            </a:pPr>
            <a:r>
              <a:rPr lang="ru-RU" sz="780" dirty="0">
                <a:solidFill>
                  <a:srgbClr val="546E7A"/>
                </a:solidFill>
                <a:latin typeface="Segoe UI"/>
              </a:rPr>
              <a:t>Внутригрупповые операции</a:t>
            </a:r>
          </a:p>
        </p:txBody>
      </p:sp>
      <p:sp>
        <p:nvSpPr>
          <p:cNvPr id="32" name="Tag30"/>
          <p:cNvSpPr/>
          <p:nvPr/>
        </p:nvSpPr>
        <p:spPr>
          <a:xfrm>
            <a:off x="6578600" y="2514600"/>
            <a:ext cx="1473200" cy="177800"/>
          </a:xfrm>
          <a:prstGeom prst="roundRect">
            <a:avLst>
              <a:gd name="adj" fmla="val 10000"/>
            </a:avLst>
          </a:prstGeom>
          <a:solidFill>
            <a:srgbClr val="C62828"/>
          </a:solidFill>
          <a:ln>
            <a:noFill/>
          </a:ln>
        </p:spPr>
        <p:txBody>
          <a:bodyPr lIns="54000" tIns="0" rIns="54000" bIns="0" anchor="ctr"/>
          <a:lstStyle/>
          <a:p>
            <a:pPr algn="ctr">
              <a:buNone/>
            </a:pPr>
            <a:r>
              <a:rPr lang="ru-RU" sz="700" b="1" dirty="0">
                <a:solidFill>
                  <a:srgbClr val="FFFFFF"/>
                </a:solidFill>
                <a:latin typeface="Segoe UI"/>
              </a:rPr>
              <a:t>Риск: внутригрупп. операции</a:t>
            </a:r>
          </a:p>
        </p:txBody>
      </p:sp>
      <p:sp>
        <p:nvSpPr>
          <p:cNvPr id="40" name="Hdr40"/>
          <p:cNvSpPr/>
          <p:nvPr/>
        </p:nvSpPr>
        <p:spPr>
          <a:xfrm>
            <a:off x="8305800" y="635000"/>
            <a:ext cx="3708400" cy="2032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3. Среднесписочная численность</a:t>
            </a:r>
          </a:p>
        </p:txBody>
      </p:sp>
      <p:sp>
        <p:nvSpPr>
          <p:cNvPr id="41" name="Body40"/>
          <p:cNvSpPr/>
          <p:nvPr/>
        </p:nvSpPr>
        <p:spPr>
          <a:xfrm>
            <a:off x="8305800" y="838200"/>
            <a:ext cx="3708400" cy="1676400"/>
          </a:xfrm>
          <a:prstGeom prst="rect">
            <a:avLst/>
          </a:prstGeom>
          <a:solidFill>
            <a:srgbClr val="F2F4F7"/>
          </a:solidFill>
          <a:ln w="6350">
            <a:solidFill>
              <a:srgbClr val="D0D5DD"/>
            </a:solidFill>
          </a:ln>
        </p:spPr>
        <p:txBody>
          <a:bodyPr wrap="square" lIns="72000" tIns="54000" rIns="72000" bIns="36000"/>
          <a:lstStyle/>
          <a:p>
            <a:pPr>
              <a:buNone/>
            </a:pPr>
            <a:r>
              <a:rPr lang="ru-RU" sz="780" b="1" dirty="0">
                <a:solidFill>
                  <a:srgbClr val="E8731A"/>
                </a:solidFill>
                <a:latin typeface="Segoe UI"/>
              </a:rPr>
              <a:t>~2 900 человек</a:t>
            </a:r>
          </a:p>
          <a:p>
            <a:pPr>
              <a:buNone/>
            </a:pPr>
            <a:r>
              <a:rPr lang="ru-RU" sz="780" dirty="0">
                <a:solidFill>
                  <a:srgbClr val="1B2A4A"/>
                </a:solidFill>
                <a:latin typeface="Segoe UI"/>
              </a:rPr>
              <a:t>Численность сопоставима с крупными региональными ретейлерами</a:t>
            </a:r>
          </a:p>
          <a:p>
            <a:pPr>
              <a:buNone/>
            </a:pPr>
            <a:r>
              <a:rPr lang="ru-RU" sz="780" dirty="0">
                <a:solidFill>
                  <a:srgbClr val="546E7A"/>
                </a:solidFill>
                <a:latin typeface="Segoe UI"/>
              </a:rPr>
              <a:t>Данные из годовой отчётности</a:t>
            </a:r>
          </a:p>
        </p:txBody>
      </p:sp>
      <p:sp>
        <p:nvSpPr>
          <p:cNvPr id="42" name="Tag40"/>
          <p:cNvSpPr/>
          <p:nvPr/>
        </p:nvSpPr>
        <p:spPr>
          <a:xfrm>
            <a:off x="10490200" y="2514600"/>
            <a:ext cx="1473200" cy="177800"/>
          </a:xfrm>
          <a:prstGeom prst="roundRect">
            <a:avLst>
              <a:gd name="adj" fmla="val 10000"/>
            </a:avLst>
          </a:prstGeom>
          <a:solidFill>
            <a:srgbClr val="2E7D32"/>
          </a:solidFill>
          <a:ln>
            <a:noFill/>
          </a:ln>
        </p:spPr>
        <p:txBody>
          <a:bodyPr lIns="54000" tIns="0" rIns="54000" bIns="0" anchor="ctr"/>
          <a:lstStyle/>
          <a:p>
            <a:pPr algn="ctr">
              <a:buNone/>
            </a:pPr>
            <a:r>
              <a:rPr lang="ru-RU" sz="700" b="1" dirty="0">
                <a:solidFill>
                  <a:srgbClr val="FFFFFF"/>
                </a:solidFill>
                <a:latin typeface="Segoe UI"/>
              </a:rPr>
              <a:t>Персонал</a:t>
            </a:r>
          </a:p>
        </p:txBody>
      </p:sp>
      <p:sp>
        <p:nvSpPr>
          <p:cNvPr id="50" name="Hdr50"/>
          <p:cNvSpPr/>
          <p:nvPr/>
        </p:nvSpPr>
        <p:spPr>
          <a:xfrm>
            <a:off x="177800" y="2895600"/>
            <a:ext cx="3860800" cy="2032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4. Основной вид деятельности</a:t>
            </a:r>
          </a:p>
        </p:txBody>
      </p:sp>
      <p:sp>
        <p:nvSpPr>
          <p:cNvPr id="51" name="Body50"/>
          <p:cNvSpPr/>
          <p:nvPr/>
        </p:nvSpPr>
        <p:spPr>
          <a:xfrm>
            <a:off x="177800" y="3098800"/>
            <a:ext cx="3860800" cy="1422400"/>
          </a:xfrm>
          <a:prstGeom prst="rect">
            <a:avLst/>
          </a:prstGeom>
          <a:solidFill>
            <a:srgbClr val="F2F4F7"/>
          </a:solidFill>
          <a:ln w="6350">
            <a:solidFill>
              <a:srgbClr val="D0D5DD"/>
            </a:solidFill>
          </a:ln>
        </p:spPr>
        <p:txBody>
          <a:bodyPr wrap="square" lIns="72000" tIns="54000" rIns="72000" bIns="36000"/>
          <a:lstStyle/>
          <a:p>
            <a:pPr>
              <a:buNone/>
            </a:pPr>
            <a:r>
              <a:rPr lang="ru-RU" sz="780" b="1" dirty="0">
                <a:solidFill>
                  <a:srgbClr val="1B2A4A"/>
                </a:solidFill>
                <a:latin typeface="Segoe UI"/>
              </a:rPr>
              <a:t>ОКВЭД 47.52</a:t>
            </a:r>
          </a:p>
          <a:p>
            <a:pPr>
              <a:buNone/>
            </a:pPr>
            <a:r>
              <a:rPr lang="ru-RU" sz="780" dirty="0">
                <a:solidFill>
                  <a:srgbClr val="1B2A4A"/>
                </a:solidFill>
                <a:latin typeface="Segoe UI"/>
              </a:rPr>
              <a:t>Торговля розничная скобяными изделиями, лакокрасочными материалами и материалами для остекления</a:t>
            </a:r>
          </a:p>
          <a:p>
            <a:pPr>
              <a:buNone/>
            </a:pPr>
            <a:r>
              <a:rPr lang="ru-RU" sz="780" dirty="0">
                <a:solidFill>
                  <a:srgbClr val="546E7A"/>
                </a:solidFill>
                <a:latin typeface="Segoe UI"/>
              </a:rPr>
              <a:t>Рынок DIY — товары для дома и ремонта</a:t>
            </a:r>
          </a:p>
        </p:txBody>
      </p:sp>
      <p:sp>
        <p:nvSpPr>
          <p:cNvPr id="52" name="Tag50"/>
          <p:cNvSpPr/>
          <p:nvPr/>
        </p:nvSpPr>
        <p:spPr>
          <a:xfrm>
            <a:off x="2514600" y="4521200"/>
            <a:ext cx="1473200" cy="177800"/>
          </a:xfrm>
          <a:prstGeom prst="roundRect">
            <a:avLst>
              <a:gd name="adj" fmla="val 10000"/>
            </a:avLst>
          </a:prstGeom>
          <a:solidFill>
            <a:srgbClr val="1B2A4A"/>
          </a:solidFill>
          <a:ln>
            <a:noFill/>
          </a:ln>
        </p:spPr>
        <p:txBody>
          <a:bodyPr lIns="54000" tIns="0" rIns="54000" bIns="0" anchor="ctr"/>
          <a:lstStyle/>
          <a:p>
            <a:pPr algn="ctr">
              <a:buNone/>
            </a:pPr>
            <a:r>
              <a:rPr lang="ru-RU" sz="700" b="1" dirty="0">
                <a:solidFill>
                  <a:srgbClr val="FFFFFF"/>
                </a:solidFill>
                <a:latin typeface="Segoe UI"/>
              </a:rPr>
              <a:t>DIY Retail</a:t>
            </a:r>
          </a:p>
        </p:txBody>
      </p:sp>
      <p:sp>
        <p:nvSpPr>
          <p:cNvPr id="60" name="Hdr60"/>
          <p:cNvSpPr/>
          <p:nvPr/>
        </p:nvSpPr>
        <p:spPr>
          <a:xfrm>
            <a:off x="4241800" y="2895600"/>
            <a:ext cx="7772400" cy="203200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lIns="72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5. События после отчётной даты / Ключевые риски</a:t>
            </a:r>
          </a:p>
        </p:txBody>
      </p:sp>
      <p:sp>
        <p:nvSpPr>
          <p:cNvPr id="61" name="Body60"/>
          <p:cNvSpPr/>
          <p:nvPr/>
        </p:nvSpPr>
        <p:spPr>
          <a:xfrm>
            <a:off x="4241800" y="3098800"/>
            <a:ext cx="7772400" cy="1422400"/>
          </a:xfrm>
          <a:prstGeom prst="rect">
            <a:avLst/>
          </a:prstGeom>
          <a:solidFill>
            <a:srgbClr val="F2F4F7"/>
          </a:solidFill>
          <a:ln w="6350">
            <a:solidFill>
              <a:srgbClr val="D0D5DD"/>
            </a:solidFill>
          </a:ln>
        </p:spPr>
        <p:txBody>
          <a:bodyPr wrap="square" lIns="72000" tIns="54000" rIns="72000" bIns="36000"/>
          <a:lstStyle/>
          <a:p>
            <a:pPr>
              <a:buNone/>
            </a:pPr>
            <a:r>
              <a:rPr lang="ru-RU" sz="780" b="1" dirty="0">
                <a:solidFill>
                  <a:srgbClr val="C62828"/>
                </a:solidFill>
                <a:latin typeface="Segoe UI"/>
              </a:rPr>
              <a:t>Существенная зависимость от внешнего финансирования</a:t>
            </a:r>
          </a:p>
          <a:p>
            <a:pPr>
              <a:buNone/>
            </a:pPr>
            <a:r>
              <a:rPr lang="ru-RU" sz="780" dirty="0">
                <a:solidFill>
                  <a:srgbClr val="1B2A4A"/>
                </a:solidFill>
                <a:latin typeface="Segoe UI"/>
              </a:rPr>
              <a:t>Компания продолжает получать заёмные средства для поддержания операционной деятельности</a:t>
            </a:r>
          </a:p>
          <a:p>
            <a:pPr>
              <a:buNone/>
            </a:pPr>
            <a:r>
              <a:rPr lang="ru-RU" sz="780" b="1" dirty="0">
                <a:solidFill>
                  <a:srgbClr val="C62828"/>
                </a:solidFill>
                <a:latin typeface="Segoe UI"/>
              </a:rPr>
              <a:t>▼ Отрицательный денежный поток   ▲ Рост кредитной нагрузки</a:t>
            </a:r>
          </a:p>
          <a:p>
            <a:pPr>
              <a:buNone/>
            </a:pPr>
            <a:r>
              <a:rPr lang="ru-RU" sz="780" dirty="0">
                <a:solidFill>
                  <a:srgbClr val="546E7A"/>
                </a:solidFill>
                <a:latin typeface="Segoe UI"/>
              </a:rPr>
              <a:t>Высокая зависимость от связанных сторон — концентрация дебиторской задолженности</a:t>
            </a:r>
          </a:p>
        </p:txBody>
      </p:sp>
      <p:sp>
        <p:nvSpPr>
          <p:cNvPr id="62" name="Tag60"/>
          <p:cNvSpPr/>
          <p:nvPr/>
        </p:nvSpPr>
        <p:spPr>
          <a:xfrm>
            <a:off x="10490200" y="4521200"/>
            <a:ext cx="1473200" cy="177800"/>
          </a:xfrm>
          <a:prstGeom prst="roundRect">
            <a:avLst>
              <a:gd name="adj" fmla="val 10000"/>
            </a:avLst>
          </a:prstGeom>
          <a:solidFill>
            <a:srgbClr val="C62828"/>
          </a:solidFill>
          <a:ln>
            <a:noFill/>
          </a:ln>
        </p:spPr>
        <p:txBody>
          <a:bodyPr lIns="54000" tIns="0" rIns="54000" bIns="0" anchor="ctr"/>
          <a:lstStyle/>
          <a:p>
            <a:pPr algn="ctr">
              <a:buNone/>
            </a:pPr>
            <a:r>
              <a:rPr lang="ru-RU" sz="700" b="1" dirty="0">
                <a:solidFill>
                  <a:srgbClr val="FFFFFF"/>
                </a:solidFill>
                <a:latin typeface="Segoe UI"/>
              </a:rPr>
              <a:t>Высокий риск</a:t>
            </a:r>
          </a:p>
        </p:txBody>
      </p:sp>
      <p:sp>
        <p:nvSpPr>
          <p:cNvPr id="90" name="SummaryBg"/>
          <p:cNvSpPr/>
          <p:nvPr/>
        </p:nvSpPr>
        <p:spPr>
          <a:xfrm>
            <a:off x="0" y="4889500"/>
            <a:ext cx="12192000" cy="1778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lIns="180000" tIns="0" bIns="0" anchor="ctr"/>
          <a:lstStyle/>
          <a:p>
            <a:pPr>
              <a:buNone/>
            </a:pPr>
            <a:r>
              <a:rPr lang="ru-RU" sz="800" b="1" dirty="0">
                <a:solidFill>
                  <a:srgbClr val="FFFFFF"/>
                </a:solidFill>
                <a:latin typeface="Segoe UI Semibold"/>
              </a:rPr>
              <a:t>Краткая характеристика компании</a:t>
            </a:r>
          </a:p>
        </p:txBody>
      </p:sp>
      <p:sp>
        <p:nvSpPr>
          <p:cNvPr id="100" name="Fact0"/>
          <p:cNvSpPr/>
          <p:nvPr/>
        </p:nvSpPr>
        <p:spPr>
          <a:xfrm>
            <a:off x="177800" y="5080000"/>
            <a:ext cx="2362200" cy="7112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1B2A4A"/>
            </a:solidFill>
          </a:ln>
        </p:spPr>
        <p:txBody>
          <a:bodyPr wrap="square" lIns="54000" tIns="36000" rIns="54000" bIns="36000" anchor="ctr"/>
          <a:lstStyle/>
          <a:p>
            <a:pPr algn="ctr">
              <a:buNone/>
            </a:pPr>
            <a:r>
              <a:rPr lang="ru-RU" sz="650" dirty="0">
                <a:solidFill>
                  <a:srgbClr val="546E7A"/>
                </a:solidFill>
                <a:latin typeface="Segoe UI"/>
              </a:rPr>
              <a:t>Год основания</a:t>
            </a:r>
          </a:p>
          <a:p>
            <a:pPr algn="ctr">
              <a:buNone/>
            </a:pPr>
            <a:r>
              <a:rPr lang="ru-RU" sz="1000" b="1" dirty="0">
                <a:solidFill>
                  <a:srgbClr val="1B2A4A"/>
                </a:solidFill>
                <a:latin typeface="Segoe UI Semibold"/>
              </a:rPr>
              <a:t>2002</a:t>
            </a:r>
          </a:p>
        </p:txBody>
      </p:sp>
      <p:sp>
        <p:nvSpPr>
          <p:cNvPr id="101" name="Fact1"/>
          <p:cNvSpPr/>
          <p:nvPr/>
        </p:nvSpPr>
        <p:spPr>
          <a:xfrm>
            <a:off x="2590800" y="5080000"/>
            <a:ext cx="2362200" cy="7112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1B2A4A"/>
            </a:solidFill>
          </a:ln>
        </p:spPr>
        <p:txBody>
          <a:bodyPr wrap="square" lIns="54000" tIns="36000" rIns="54000" bIns="36000" anchor="ctr"/>
          <a:lstStyle/>
          <a:p>
            <a:pPr algn="ctr">
              <a:buNone/>
            </a:pPr>
            <a:r>
              <a:rPr lang="ru-RU" sz="650" dirty="0">
                <a:solidFill>
                  <a:srgbClr val="546E7A"/>
                </a:solidFill>
                <a:latin typeface="Segoe UI"/>
              </a:rPr>
              <a:t>Рынок</a:t>
            </a:r>
          </a:p>
          <a:p>
            <a:pPr algn="ctr">
              <a:buNone/>
            </a:pPr>
            <a:r>
              <a:rPr lang="ru-RU" sz="1000" b="1" dirty="0">
                <a:solidFill>
                  <a:srgbClr val="1B2A4A"/>
                </a:solidFill>
                <a:latin typeface="Segoe UI Semibold"/>
              </a:rPr>
              <a:t>Россия / DIY</a:t>
            </a:r>
          </a:p>
        </p:txBody>
      </p:sp>
      <p:sp>
        <p:nvSpPr>
          <p:cNvPr id="102" name="Fact2"/>
          <p:cNvSpPr/>
          <p:nvPr/>
        </p:nvSpPr>
        <p:spPr>
          <a:xfrm>
            <a:off x="5003800" y="5080000"/>
            <a:ext cx="2362200" cy="7112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E8731A"/>
            </a:solidFill>
          </a:ln>
        </p:spPr>
        <p:txBody>
          <a:bodyPr wrap="square" lIns="54000" tIns="36000" rIns="54000" bIns="36000" anchor="ctr"/>
          <a:lstStyle/>
          <a:p>
            <a:pPr algn="ctr">
              <a:buNone/>
            </a:pPr>
            <a:r>
              <a:rPr lang="ru-RU" sz="650" dirty="0">
                <a:solidFill>
                  <a:srgbClr val="546E7A"/>
                </a:solidFill>
                <a:latin typeface="Segoe UI"/>
              </a:rPr>
              <a:t>Бренд</a:t>
            </a:r>
          </a:p>
          <a:p>
            <a:pPr algn="ctr">
              <a:buNone/>
            </a:pPr>
            <a:r>
              <a:rPr lang="ru-RU" sz="1000" b="1" dirty="0">
                <a:solidFill>
                  <a:srgbClr val="E8731A"/>
                </a:solidFill>
                <a:latin typeface="Segoe UI Semibold"/>
              </a:rPr>
              <a:t>OBI</a:t>
            </a:r>
          </a:p>
        </p:txBody>
      </p:sp>
      <p:sp>
        <p:nvSpPr>
          <p:cNvPr id="103" name="Fact3"/>
          <p:cNvSpPr/>
          <p:nvPr/>
        </p:nvSpPr>
        <p:spPr>
          <a:xfrm>
            <a:off x="7416800" y="5080000"/>
            <a:ext cx="2362200" cy="7112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1B2A4A"/>
            </a:solidFill>
          </a:ln>
        </p:spPr>
        <p:txBody>
          <a:bodyPr wrap="square" lIns="54000" tIns="36000" rIns="54000" bIns="36000" anchor="ctr"/>
          <a:lstStyle/>
          <a:p>
            <a:pPr algn="ctr">
              <a:buNone/>
            </a:pPr>
            <a:r>
              <a:rPr lang="ru-RU" sz="650" dirty="0">
                <a:solidFill>
                  <a:srgbClr val="546E7A"/>
                </a:solidFill>
                <a:latin typeface="Segoe UI"/>
              </a:rPr>
              <a:t>Регион</a:t>
            </a:r>
          </a:p>
          <a:p>
            <a:pPr algn="ctr">
              <a:buNone/>
            </a:pPr>
            <a:r>
              <a:rPr lang="ru-RU" sz="1000" b="1" dirty="0">
                <a:solidFill>
                  <a:srgbClr val="1B2A4A"/>
                </a:solidFill>
                <a:latin typeface="Segoe UI Semibold"/>
              </a:rPr>
              <a:t>Москва и РФ</a:t>
            </a:r>
          </a:p>
        </p:txBody>
      </p:sp>
      <p:sp>
        <p:nvSpPr>
          <p:cNvPr id="104" name="Fact4"/>
          <p:cNvSpPr/>
          <p:nvPr/>
        </p:nvSpPr>
        <p:spPr>
          <a:xfrm>
            <a:off x="9829800" y="5080000"/>
            <a:ext cx="2362200" cy="711200"/>
          </a:xfrm>
          <a:prstGeom prst="roundRect">
            <a:avLst>
              <a:gd name="adj" fmla="val 5000"/>
            </a:avLst>
          </a:prstGeom>
          <a:solidFill>
            <a:srgbClr val="F2F4F7"/>
          </a:solidFill>
          <a:ln w="6350">
            <a:solidFill>
              <a:srgbClr val="2E7D32"/>
            </a:solidFill>
          </a:ln>
        </p:spPr>
        <p:txBody>
          <a:bodyPr wrap="square" lIns="54000" tIns="36000" rIns="54000" bIns="36000" anchor="ctr"/>
          <a:lstStyle/>
          <a:p>
            <a:pPr algn="ctr">
              <a:buNone/>
            </a:pPr>
            <a:r>
              <a:rPr lang="ru-RU" sz="650" dirty="0">
                <a:solidFill>
                  <a:srgbClr val="546E7A"/>
                </a:solidFill>
                <a:latin typeface="Segoe UI"/>
              </a:rPr>
              <a:t>Персонал</a:t>
            </a:r>
          </a:p>
          <a:p>
            <a:pPr algn="ctr">
              <a:buNone/>
            </a:pPr>
            <a:r>
              <a:rPr lang="ru-RU" sz="1000" b="1" dirty="0">
                <a:solidFill>
                  <a:srgbClr val="2E7D32"/>
                </a:solidFill>
                <a:latin typeface="Segoe UI Semibold"/>
              </a:rPr>
              <a:t>~2 900 чел.</a:t>
            </a:r>
          </a:p>
        </p:txBody>
      </p:sp>
      <p:sp>
        <p:nvSpPr>
          <p:cNvPr id="110" name="Source"/>
          <p:cNvSpPr/>
          <p:nvPr/>
        </p:nvSpPr>
        <p:spPr>
          <a:xfrm>
            <a:off x="177800" y="5842000"/>
            <a:ext cx="9525000" cy="17780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bIns="0"/>
          <a:lstStyle/>
          <a:p>
            <a:pPr>
              <a:buNone/>
            </a:pPr>
            <a:r>
              <a:rPr lang="ru-RU" sz="600" i="1" dirty="0">
                <a:solidFill>
                  <a:srgbClr val="9E9E9E"/>
                </a:solidFill>
                <a:latin typeface="Segoe UI"/>
              </a:rPr>
              <a:t>Источник: бухгалтерская отчётность ООО «ОБИ Франчайзинговый Центр» за 2025 год</a:t>
            </a:r>
          </a:p>
        </p:txBody>
      </p:sp>
      <p:sp>
        <p:nvSpPr>
          <p:cNvPr id="111" name="SlideNum"/>
          <p:cNvSpPr/>
          <p:nvPr/>
        </p:nvSpPr>
        <p:spPr>
          <a:xfrm>
            <a:off x="11430000" y="5842000"/>
            <a:ext cx="6096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 algn="r">
              <a:buNone/>
            </a:pPr>
            <a:r>
              <a:rPr lang="ru-RU" sz="700" dirty="0">
                <a:solidFill>
                  <a:srgbClr val="9E9E9E"/>
                </a:solidFill>
                <a:latin typeface="Segoe UI"/>
              </a:rPr>
              <a:t>2 / 2</a:t>
            </a:r>
          </a:p>
        </p:txBody>
      </p:sp>
      <p:pic>
        <p:nvPicPr>
          <p:cNvPr id="112" name="Graphic 112" descr="Штаб-квартира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70000" y="5118100"/>
            <a:ext cx="279400" cy="279400"/>
          </a:xfrm>
          <a:prstGeom prst="rect">
            <a:avLst/>
          </a:prstGeom>
        </p:spPr>
      </p:pic>
      <p:pic>
        <p:nvPicPr>
          <p:cNvPr id="113" name="Graphic 113" descr="Магазины OBI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3000" y="5118100"/>
            <a:ext cx="279400" cy="279400"/>
          </a:xfrm>
          <a:prstGeom prst="rect">
            <a:avLst/>
          </a:prstGeom>
        </p:spPr>
      </p:pic>
      <p:pic>
        <p:nvPicPr>
          <p:cNvPr id="114" name="Graphic 114" descr="Сотрудники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5118100"/>
            <a:ext cx="279400" cy="279400"/>
          </a:xfrm>
          <a:prstGeom prst="rect">
            <a:avLst/>
          </a:prstGeom>
        </p:spPr>
      </p:pic>
      <p:pic>
        <p:nvPicPr>
          <p:cNvPr id="115" name="Graphic 115" descr="Финансы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09000" y="5118100"/>
            <a:ext cx="279400" cy="279400"/>
          </a:xfrm>
          <a:prstGeom prst="rect">
            <a:avLst/>
          </a:prstGeom>
        </p:spPr>
      </p:pic>
      <p:pic>
        <p:nvPicPr>
          <p:cNvPr id="116" name="Graphic 116" descr="Риск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22000" y="5118100"/>
            <a:ext cx="279400" cy="27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18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78603183826]">
  <a:themeElements>
    <a:clrScheme name="OBI Financial">
      <a:dk1>
        <a:srgbClr val="1B2A4A"/>
      </a:dk1>
      <a:lt1>
        <a:srgbClr val="FFFFFF"/>
      </a:lt1>
      <a:dk2>
        <a:srgbClr val="2C3E6B"/>
      </a:dk2>
      <a:lt2>
        <a:srgbClr val="F2F4F7"/>
      </a:lt2>
      <a:accent1>
        <a:srgbClr val="1B2A4A"/>
      </a:accent1>
      <a:accent2>
        <a:srgbClr val="E8731A"/>
      </a:accent2>
      <a:accent3>
        <a:srgbClr val="2E7D32"/>
      </a:accent3>
      <a:accent4>
        <a:srgbClr val="C62828"/>
      </a:accent4>
      <a:accent5>
        <a:srgbClr val="F9A825"/>
      </a:accent5>
      <a:accent6>
        <a:srgbClr val="546E7A"/>
      </a:accent6>
      <a:hlink>
        <a:srgbClr val="0563C1"/>
      </a:hlink>
      <a:folHlink>
        <a:srgbClr val="954F72"/>
      </a:folHlink>
    </a:clrScheme>
    <a:fontScheme name="OBI Consulting">
      <a:majorFont>
        <a:latin typeface="Segoe UI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BAC4012-0A61-4602-B427-6EE0DBF7078D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1bc3ec8a-85de-4779-ae86-b2eeb72721ca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445</Words>
  <Application>Microsoft Office PowerPoint</Application>
  <PresentationFormat>Широкоэкранный</PresentationFormat>
  <Paragraphs>108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Segoe UI</vt:lpstr>
      <vt:lpstr>Segoe UI Semibold</vt:lpstr>
      <vt:lpstr>Segoe UI Symbol</vt:lpstr>
      <vt:lpstr>Office Theme [1778603183826]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</dc:creator>
  <cp:lastModifiedBy>ada</cp:lastModifiedBy>
  <cp:revision>7</cp:revision>
  <dcterms:created xsi:type="dcterms:W3CDTF">2026-05-12T16:24:44Z</dcterms:created>
  <dcterms:modified xsi:type="dcterms:W3CDTF">2026-05-12T17:00:43Z</dcterms:modified>
</cp:coreProperties>
</file>