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3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B60FA2-0202-61AE-163D-ED6959B2C0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88D9207-6180-AA8C-9045-2B6CD483EF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9BDD12-CAF2-0147-75C5-523A6F44E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B245-91C8-4DCF-ACE0-CAD679A37C2A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9FD730-F7FC-90B4-E5E2-675B74E03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4ACD05-F04B-8218-23DB-BDCECE459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837B-FF79-4AED-96EB-2FE8C4626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595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476C54-FE46-6C40-D44D-AE64289E8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CCED46B-8253-3522-9737-F6AB2EFEE4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A04A3C-EE4D-2307-0A3B-DDC3494D5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B245-91C8-4DCF-ACE0-CAD679A37C2A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B774AD-F368-AE1A-173F-2D924ED63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0230A2-22D5-42B0-064B-C6B0EE23D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837B-FF79-4AED-96EB-2FE8C4626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738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7EF7DF3-184F-BD6C-226E-F6F09F95E2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3ECA84D-C0C9-A7B3-7D4E-57C56FEC28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B5A080-5D29-A909-4E0C-C33C6211B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B245-91C8-4DCF-ACE0-CAD679A37C2A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6F2379-F98F-F4E3-7784-D1C9409A3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87D356-46AE-12B6-8E26-8F302696A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837B-FF79-4AED-96EB-2FE8C4626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270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582AF2-47D1-2B3C-EB96-4E8548850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500787-3137-7C04-AB11-36A5961C0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BD1475-9F56-5350-C53C-0C4757A1E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B245-91C8-4DCF-ACE0-CAD679A37C2A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2C4C88-3FD7-CBF7-1AC0-1D676CD07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7B36D7-D0F7-3CCE-8E60-A9E8C0E3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837B-FF79-4AED-96EB-2FE8C4626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05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98B27-C6C4-F619-1253-855AF1CC2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8BB72A-2815-5B23-7DAF-69DC7436A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58E488-8F41-FDB8-BA9A-85809335A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B245-91C8-4DCF-ACE0-CAD679A37C2A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214F0B-77ED-3179-5A47-1385B7029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5F220D-ADD8-8F8E-8763-BD9CC7A65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837B-FF79-4AED-96EB-2FE8C4626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649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CDDD7D-AAD1-1F07-71CF-E9A7DCC85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57B955-414F-7634-C4DB-170C21C55F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3C8873B-A458-E624-3E79-B49318ED0B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63E6694-B969-C0C2-B4F6-7F1840F5F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B245-91C8-4DCF-ACE0-CAD679A37C2A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AD4A74-C1CF-4CE9-43B8-27E610FC0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68006C2-C2A7-3416-F7D9-C8E8792BE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837B-FF79-4AED-96EB-2FE8C4626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557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D60083-FC9F-1485-4B11-604D6C64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286EE2-1692-30DF-1EE5-D29A8BA55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88C77AC-FA34-4626-86A8-490D617F1E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30D3A8D-C176-F2AE-9D62-BA440A9C86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A5F23B2-263A-A2DF-338A-CF292A6489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4C9CC1C-38A8-60FF-C0FE-4913ECB8E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B245-91C8-4DCF-ACE0-CAD679A37C2A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E8F8A11-1B32-F8E6-B18F-C7E972F62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8FC1BD5-1655-FE8F-0CFA-22FC8D8D5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837B-FF79-4AED-96EB-2FE8C4626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441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581989-B2B6-F234-6700-480716521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C91BC15-1E91-1ED2-298E-EE64180C1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B245-91C8-4DCF-ACE0-CAD679A37C2A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B084782-BA80-1C3D-0D6E-AE224EAD1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E9359BD-A84A-8E57-79B8-93A2B7E64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837B-FF79-4AED-96EB-2FE8C4626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600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37B3039-99CD-F875-6CB2-64BA7CB62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B245-91C8-4DCF-ACE0-CAD679A37C2A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2444C2-F156-E702-DCA5-3245E890B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5DC25F-4A8C-E409-F8F5-CB56320F1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837B-FF79-4AED-96EB-2FE8C4626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228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0CD8B2-ED8D-8A85-127F-CD24734EB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A40D05-84DD-DDC6-7709-2CFE07479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8CE061-76AD-3AE9-5968-12CBEF4DA8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1A2FA2-0094-DE07-7012-98328D32E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B245-91C8-4DCF-ACE0-CAD679A37C2A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4F09A70-9016-52FA-9AEE-7FDAC1020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43D959-2D53-38C5-AE36-1FF6B8F72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837B-FF79-4AED-96EB-2FE8C4626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483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16AC66-0417-8206-BDAD-E46613645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1D9AA3B-5622-E002-9095-35F2BB5C8D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FB54644-13F0-F008-0B60-E5D1AA77B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21FA93-F04F-1F41-8074-53B75BE5C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0B245-91C8-4DCF-ACE0-CAD679A37C2A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D8E30D-CA64-8CFC-55FF-4CCC13E5F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8F574D-0845-2046-52F2-970E2FCB2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837B-FF79-4AED-96EB-2FE8C4626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798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A4D3E1-B4D3-D618-8F11-F8542D9B9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758100-ECB9-5D2A-6BC7-0D64002AA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17DC07-08BB-5863-1217-0FCCCCFCAB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C0B245-91C8-4DCF-ACE0-CAD679A37C2A}" type="datetimeFigureOut">
              <a:rPr lang="ru-RU" smtClean="0"/>
              <a:t>11.05.2026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A26218-7FE2-5C9A-93A0-303F222CB0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A8EC14-7F21-4A52-E9A6-988604A0AB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6D837B-FF79-4AED-96EB-2FE8C4626348}" type="slidenum">
              <a:rPr lang="ru-RU" smtClean="0"/>
              <a:t>‹#›</a:t>
            </a:fld>
            <a:endParaRPr lang="ru-RU"/>
          </a:p>
        </p:txBody>
      </p:sp>
      <p:sp>
        <p:nvSpPr>
          <p:cNvPr id="900" name="TopBar"/>
          <p:cNvSpPr/>
          <p:nvPr userDrawn="1"/>
        </p:nvSpPr>
        <p:spPr>
          <a:xfrm>
            <a:off x="0" y="0"/>
            <a:ext cx="12192000" cy="101600"/>
          </a:xfrm>
          <a:prstGeom prst="rect">
            <a:avLst/>
          </a:prstGeom>
          <a:solidFill>
            <a:srgbClr val="1A5276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01" name="BottomLine"/>
          <p:cNvSpPr/>
          <p:nvPr userDrawn="1"/>
        </p:nvSpPr>
        <p:spPr>
          <a:xfrm>
            <a:off x="0" y="6807200"/>
            <a:ext cx="12192000" cy="50800"/>
          </a:xfrm>
          <a:prstGeom prst="rect">
            <a:avLst/>
          </a:prstGeom>
          <a:solidFill>
            <a:srgbClr val="2980B9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7581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B2A3D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2C3E5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C3E5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C3E5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C3E5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C3E5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C3E50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C3E50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C3E50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C3E5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9D4088-E07E-64BD-9422-63F1E056C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11582400" cy="609600"/>
          </a:xfrm>
        </p:spPr>
        <p:txBody>
          <a:bodyPr/>
          <a:lstStyle/>
          <a:p>
            <a:pPr algn="l">
              <a:buNone/>
            </a:pPr>
            <a:r>
              <a:rPr lang="ru-RU" sz="1800" b="1" dirty="0">
                <a:solidFill>
                  <a:srgbClr val="1A5276"/>
                </a:solidFill>
              </a:rPr>
              <a:t>Финансовый анализ ООО «СИБУР», 2025 г.</a:t>
            </a:r>
          </a:p>
          <a:p>
            <a:pPr algn="l">
              <a:buNone/>
            </a:pPr>
            <a:r>
              <a:rPr lang="ru-RU" sz="1100" dirty="0">
                <a:solidFill>
                  <a:srgbClr val="7F8C8D"/>
                </a:solidFill>
              </a:rPr>
              <a:t>Источник: ГИР БО, данные в тыс. руб.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41DD16BF-E780-4C00-AFD2-A4C991CF9E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3157260"/>
              </p:ext>
            </p:extLst>
          </p:nvPr>
        </p:nvGraphicFramePr>
        <p:xfrm>
          <a:off x="304800" y="838200"/>
          <a:ext cx="11582400" cy="4572000"/>
        </p:xfrm>
        <a:graphic>
          <a:graphicData uri="http://schemas.openxmlformats.org/drawingml/2006/table">
            <a:tbl>
              <a:tblPr/>
              <a:tblGrid>
                <a:gridCol w="4826000">
                  <a:extLst>
                    <a:ext uri="{9D8B030D-6E8A-4147-A177-3AD203B41FA5}">
                      <a16:colId xmlns:a16="http://schemas.microsoft.com/office/drawing/2014/main" val="98854546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172011552"/>
                    </a:ext>
                  </a:extLst>
                </a:gridCol>
                <a:gridCol w="3708400">
                  <a:extLst>
                    <a:ext uri="{9D8B030D-6E8A-4147-A177-3AD203B41FA5}">
                      <a16:colId xmlns:a16="http://schemas.microsoft.com/office/drawing/2014/main" val="326321658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Показатель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1A527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Значение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1A527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FFFFFF"/>
                          </a:solidFill>
                          <a:latin typeface="Segoe UI"/>
                          <a:cs typeface="Segoe UI"/>
                        </a:rPr>
                        <a:t>Оценка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1A52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475098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100" b="1">
                          <a:solidFill>
                            <a:srgbClr val="1A5276"/>
                          </a:solidFill>
                          <a:latin typeface="Segoe UI"/>
                          <a:cs typeface="Segoe UI"/>
                        </a:rPr>
                        <a:t>РЕНТАБЕЛЬНОСТЬ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E8EE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>
                        <a:solidFill>
                          <a:srgbClr val="1A5276"/>
                        </a:solidFill>
                        <a:latin typeface="Segoe UI"/>
                        <a:cs typeface="Segoe UI"/>
                      </a:endParaRP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E8EE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>
                        <a:solidFill>
                          <a:srgbClr val="1A5276"/>
                        </a:solidFill>
                        <a:latin typeface="Segoe UI"/>
                        <a:cs typeface="Segoe UI"/>
                      </a:endParaRP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E8EE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461227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2C3E50"/>
                          </a:solidFill>
                          <a:latin typeface="Segoe UI"/>
                          <a:cs typeface="Segoe UI"/>
                        </a:rPr>
                        <a:t>Рентабельность продаж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1B2A3D"/>
                          </a:solidFill>
                          <a:latin typeface="Segoe UI"/>
                          <a:cs typeface="Segoe UI"/>
                        </a:rPr>
                        <a:t>6,25%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27AE60"/>
                          </a:solidFill>
                          <a:latin typeface="Segoe UI"/>
                          <a:cs typeface="Segoe UI"/>
                        </a:rPr>
                        <a:t>умеренная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EA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9089009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2C3E50"/>
                          </a:solidFill>
                          <a:latin typeface="Segoe UI"/>
                          <a:cs typeface="Segoe UI"/>
                        </a:rPr>
                        <a:t>Рентабельность по чистой прибыли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1B2A3D"/>
                          </a:solidFill>
                          <a:latin typeface="Segoe UI"/>
                          <a:cs typeface="Segoe UI"/>
                        </a:rPr>
                        <a:t>-1,23%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C0392B"/>
                          </a:solidFill>
                          <a:latin typeface="Segoe UI"/>
                          <a:cs typeface="Segoe UI"/>
                        </a:rPr>
                        <a:t>убыток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DED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921096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2C3E50"/>
                          </a:solidFill>
                          <a:latin typeface="Segoe UI"/>
                          <a:cs typeface="Segoe UI"/>
                        </a:rPr>
                        <a:t>ROA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1B2A3D"/>
                          </a:solidFill>
                          <a:latin typeface="Segoe UI"/>
                          <a:cs typeface="Segoe UI"/>
                        </a:rPr>
                        <a:t>-1,47%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C0392B"/>
                          </a:solidFill>
                          <a:latin typeface="Segoe UI"/>
                          <a:cs typeface="Segoe UI"/>
                        </a:rPr>
                        <a:t>убыток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DED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082009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100" b="1">
                          <a:solidFill>
                            <a:srgbClr val="1A5276"/>
                          </a:solidFill>
                          <a:latin typeface="Segoe UI"/>
                          <a:cs typeface="Segoe UI"/>
                        </a:rPr>
                        <a:t>ЛИКВИДНОСТЬ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E8EE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>
                        <a:solidFill>
                          <a:srgbClr val="1A5276"/>
                        </a:solidFill>
                        <a:latin typeface="Segoe UI"/>
                        <a:cs typeface="Segoe UI"/>
                      </a:endParaRP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E8EE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>
                        <a:solidFill>
                          <a:srgbClr val="1A5276"/>
                        </a:solidFill>
                        <a:latin typeface="Segoe UI"/>
                        <a:cs typeface="Segoe UI"/>
                      </a:endParaRP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E8EE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8068665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2C3E50"/>
                          </a:solidFill>
                          <a:latin typeface="Segoe UI"/>
                          <a:cs typeface="Segoe UI"/>
                        </a:rPr>
                        <a:t>Текущая ликвидность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1B2A3D"/>
                          </a:solidFill>
                          <a:latin typeface="Segoe UI"/>
                          <a:cs typeface="Segoe UI"/>
                        </a:rPr>
                        <a:t>0,53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C0392B"/>
                          </a:solidFill>
                          <a:latin typeface="Segoe UI"/>
                          <a:cs typeface="Segoe UI"/>
                        </a:rPr>
                        <a:t>ниже нормы (≥ 2)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DED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78807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2C3E50"/>
                          </a:solidFill>
                          <a:latin typeface="Segoe UI"/>
                          <a:cs typeface="Segoe UI"/>
                        </a:rPr>
                        <a:t>Быстрая ликвидность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1B2A3D"/>
                          </a:solidFill>
                          <a:latin typeface="Segoe UI"/>
                          <a:cs typeface="Segoe UI"/>
                        </a:rPr>
                        <a:t>0,50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C0392B"/>
                          </a:solidFill>
                          <a:latin typeface="Segoe UI"/>
                          <a:cs typeface="Segoe UI"/>
                        </a:rPr>
                        <a:t>ниже нормы (≥ 1)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DED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8572007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2C3E50"/>
                          </a:solidFill>
                          <a:latin typeface="Segoe UI"/>
                          <a:cs typeface="Segoe UI"/>
                        </a:rPr>
                        <a:t>Абсолютная ликвидность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1B2A3D"/>
                          </a:solidFill>
                          <a:latin typeface="Segoe UI"/>
                          <a:cs typeface="Segoe UI"/>
                        </a:rPr>
                        <a:t>0,007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C0392B"/>
                          </a:solidFill>
                          <a:latin typeface="Segoe UI"/>
                          <a:cs typeface="Segoe UI"/>
                        </a:rPr>
                        <a:t>критически низкая (0,2–0,5)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DED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897237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100" b="1">
                          <a:solidFill>
                            <a:srgbClr val="1A5276"/>
                          </a:solidFill>
                          <a:latin typeface="Segoe UI"/>
                          <a:cs typeface="Segoe UI"/>
                        </a:rPr>
                        <a:t>ФИНАНСОВАЯ УСТОЙЧИВОСТЬ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E8EE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>
                        <a:solidFill>
                          <a:srgbClr val="1A5276"/>
                        </a:solidFill>
                        <a:latin typeface="Segoe UI"/>
                        <a:cs typeface="Segoe UI"/>
                      </a:endParaRP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E8EE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>
                        <a:solidFill>
                          <a:srgbClr val="1A5276"/>
                        </a:solidFill>
                        <a:latin typeface="Segoe UI"/>
                        <a:cs typeface="Segoe UI"/>
                      </a:endParaRP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E8EE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242717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2C3E50"/>
                          </a:solidFill>
                          <a:latin typeface="Segoe UI"/>
                          <a:cs typeface="Segoe UI"/>
                        </a:rPr>
                        <a:t>Коэффициент автономии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1B2A3D"/>
                          </a:solidFill>
                          <a:latin typeface="Segoe UI"/>
                          <a:cs typeface="Segoe UI"/>
                        </a:rPr>
                        <a:t>0,46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C0392B"/>
                          </a:solidFill>
                          <a:latin typeface="Segoe UI"/>
                          <a:cs typeface="Segoe UI"/>
                        </a:rPr>
                        <a:t>чуть ниже нормы (≥ 0,5)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DED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067407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2C3E50"/>
                          </a:solidFill>
                          <a:latin typeface="Segoe UI"/>
                          <a:cs typeface="Segoe UI"/>
                        </a:rPr>
                        <a:t>Финансовый леверидж (ЗК/СК)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1B2A3D"/>
                          </a:solidFill>
                          <a:latin typeface="Segoe UI"/>
                          <a:cs typeface="Segoe UI"/>
                        </a:rPr>
                        <a:t>1,19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C0392B"/>
                          </a:solidFill>
                          <a:latin typeface="Segoe UI"/>
                          <a:cs typeface="Segoe UI"/>
                        </a:rPr>
                        <a:t>выше нормы (≤ 1)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DED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314296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2C3E50"/>
                          </a:solidFill>
                          <a:latin typeface="Segoe UI"/>
                          <a:cs typeface="Segoe UI"/>
                        </a:rPr>
                        <a:t>Собственные оборотные средства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1B2A3D"/>
                          </a:solidFill>
                          <a:latin typeface="Segoe UI"/>
                          <a:cs typeface="Segoe UI"/>
                        </a:rPr>
                        <a:t>-11 189 130 тыс. руб.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C0392B"/>
                          </a:solidFill>
                          <a:latin typeface="Segoe UI"/>
                          <a:cs typeface="Segoe UI"/>
                        </a:rPr>
                        <a:t>отрицательные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DED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975525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100" b="1">
                          <a:solidFill>
                            <a:srgbClr val="1A5276"/>
                          </a:solidFill>
                          <a:latin typeface="Segoe UI"/>
                          <a:cs typeface="Segoe UI"/>
                        </a:rPr>
                        <a:t>ДЕЛОВАЯ АКТИВНОСТЬ И ЧДП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E8EE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>
                        <a:solidFill>
                          <a:srgbClr val="1A5276"/>
                        </a:solidFill>
                        <a:latin typeface="Segoe UI"/>
                        <a:cs typeface="Segoe UI"/>
                      </a:endParaRP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E8EE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>
                        <a:solidFill>
                          <a:srgbClr val="1A5276"/>
                        </a:solidFill>
                        <a:latin typeface="Segoe UI"/>
                        <a:cs typeface="Segoe UI"/>
                      </a:endParaRP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E8EE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79826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2C3E50"/>
                          </a:solidFill>
                          <a:latin typeface="Segoe UI"/>
                          <a:cs typeface="Segoe UI"/>
                        </a:rPr>
                        <a:t>Оборачиваемость активов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1B2A3D"/>
                          </a:solidFill>
                          <a:latin typeface="Segoe UI"/>
                          <a:cs typeface="Segoe UI"/>
                        </a:rPr>
                        <a:t>1,19 раз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7F8C8D"/>
                          </a:solidFill>
                          <a:latin typeface="Segoe UI"/>
                          <a:cs typeface="Segoe UI"/>
                        </a:rPr>
                        <a:t>—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280886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2C3E50"/>
                          </a:solidFill>
                          <a:latin typeface="Segoe UI"/>
                          <a:cs typeface="Segoe UI"/>
                        </a:rPr>
                        <a:t>Период оборота деб. задолженности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1B2A3D"/>
                          </a:solidFill>
                          <a:latin typeface="Segoe UI"/>
                          <a:cs typeface="Segoe UI"/>
                        </a:rPr>
                        <a:t>57 дней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7F8C8D"/>
                          </a:solidFill>
                          <a:latin typeface="Segoe UI"/>
                          <a:cs typeface="Segoe UI"/>
                        </a:rPr>
                        <a:t>—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817075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2C3E50"/>
                          </a:solidFill>
                          <a:latin typeface="Segoe UI"/>
                          <a:cs typeface="Segoe UI"/>
                        </a:rPr>
                        <a:t>ЧДП итоговое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1B2A3D"/>
                          </a:solidFill>
                          <a:latin typeface="Segoe UI"/>
                          <a:cs typeface="Segoe UI"/>
                        </a:rPr>
                        <a:t>-25 686 тыс. руб.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C0392B"/>
                          </a:solidFill>
                          <a:latin typeface="Segoe UI"/>
                          <a:cs typeface="Segoe UI"/>
                        </a:rPr>
                        <a:t>отрицательное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DED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529956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2C3E50"/>
                          </a:solidFill>
                          <a:latin typeface="Segoe UI"/>
                          <a:cs typeface="Segoe UI"/>
                        </a:rPr>
                        <a:t>ЧДП от текущей деятельности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1B2A3D"/>
                          </a:solidFill>
                          <a:latin typeface="Segoe UI"/>
                          <a:cs typeface="Segoe UI"/>
                        </a:rPr>
                        <a:t>+5 858 399 тыс. руб.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27AE60"/>
                          </a:solidFill>
                          <a:latin typeface="Segoe UI"/>
                          <a:cs typeface="Segoe UI"/>
                        </a:rPr>
                        <a:t>положительное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EA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76728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014E1F5-B31B-4943-8CB6-29EC875077BF}"/>
              </a:ext>
            </a:extLst>
          </p:cNvPr>
          <p:cNvSpPr txBox="1"/>
          <p:nvPr/>
        </p:nvSpPr>
        <p:spPr>
          <a:xfrm>
            <a:off x="304800" y="5524500"/>
            <a:ext cx="11582400" cy="1206500"/>
          </a:xfrm>
          <a:prstGeom prst="rect">
            <a:avLst/>
          </a:prstGeom>
          <a:solidFill>
            <a:srgbClr val="F0F4F7"/>
          </a:solidFill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ru-RU" sz="1100" dirty="0">
                <a:solidFill>
                  <a:srgbClr val="2C3E50"/>
                </a:solidFill>
                <a:latin typeface="Segoe UI"/>
                <a:cs typeface="Segoe UI"/>
              </a:rPr>
              <a:t>Компания генерирует положительный операционный денежный поток (+5,9 млрд руб.), однако показатели ликвидности и финансовой устойчивости ниже нормативных значений, зафиксирован чистый убыток (-476 млн руб.). Итоговое сальдо ЧДП отрицательное. Оценка: неудовлетворительно.
Примечание: ООО «СИБУР» — управляющая компания группы СИБУР, не производственная, что объясняет нетипичную структуру баланса.</a:t>
            </a:r>
          </a:p>
        </p:txBody>
      </p:sp>
    </p:spTree>
    <p:extLst>
      <p:ext uri="{BB962C8B-B14F-4D97-AF65-F5344CB8AC3E}">
        <p14:creationId xmlns:p14="http://schemas.microsoft.com/office/powerpoint/2010/main" val="1617813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Title"/>
          <p:cNvSpPr txBox="1"/>
          <p:nvPr/>
        </p:nvSpPr>
        <p:spPr>
          <a:xfrm>
            <a:off x="304800" y="152400"/>
            <a:ext cx="11582400" cy="381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buNone/>
            </a:pPr>
            <a:r>
              <a:rPr lang="ru-RU" sz="1800" b="1" dirty="0">
                <a:solidFill>
                  <a:srgbClr val="1A5276"/>
                </a:solidFill>
                <a:latin typeface="Segoe UI Semibold"/>
              </a:rPr>
              <a:t>Качественный анализ ООО «СИБУР»</a:t>
            </a:r>
          </a:p>
        </p:txBody>
      </p:sp>
      <p:sp>
        <p:nvSpPr>
          <p:cNvPr id="200" name="Num1"/>
          <p:cNvSpPr/>
          <p:nvPr/>
        </p:nvSpPr>
        <p:spPr>
          <a:xfrm>
            <a:off x="304800" y="622300"/>
            <a:ext cx="279400" cy="279400"/>
          </a:xfrm>
          <a:prstGeom prst="ellipse">
            <a:avLst/>
          </a:prstGeom>
          <a:solidFill>
            <a:srgbClr val="1A5276"/>
          </a:solidFill>
          <a:ln>
            <a:noFill/>
          </a:ln>
        </p:spPr>
        <p:txBody>
          <a:bodyPr wrap="none" lIns="0" tIns="0" rIns="0" bIns="0" anchor="ctr" anchorCtr="1"/>
          <a:lstStyle/>
          <a:p>
            <a:pPr algn="ctr"/>
            <a:r>
              <a:rPr lang="ru-RU" sz="1100" b="1" dirty="0">
                <a:solidFill>
                  <a:srgbClr val="FFFFFF"/>
                </a:solidFill>
                <a:latin typeface="Segoe UI"/>
              </a:rPr>
              <a:t>1</a:t>
            </a:r>
          </a:p>
        </p:txBody>
      </p:sp>
      <p:sp>
        <p:nvSpPr>
          <p:cNvPr id="201" name="Title1"/>
          <p:cNvSpPr txBox="1"/>
          <p:nvPr/>
        </p:nvSpPr>
        <p:spPr>
          <a:xfrm>
            <a:off x="660400" y="609600"/>
            <a:ext cx="6705600" cy="228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>
              <a:buNone/>
            </a:pPr>
            <a:r>
              <a:rPr lang="ru-RU" sz="1300" b="1" dirty="0">
                <a:solidFill>
                  <a:srgbClr val="1A5276"/>
                </a:solidFill>
                <a:latin typeface="Segoe UI Semibold"/>
              </a:rPr>
              <a:t>БЕНЕФИЦИАРНЫЙ ВЛАДЕЛЕЦ</a:t>
            </a:r>
          </a:p>
        </p:txBody>
      </p:sp>
      <p:sp>
        <p:nvSpPr>
          <p:cNvPr id="202" name="Content1"/>
          <p:cNvSpPr txBox="1"/>
          <p:nvPr/>
        </p:nvSpPr>
        <p:spPr>
          <a:xfrm>
            <a:off x="660400" y="889000"/>
            <a:ext cx="6705600" cy="736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ts val="1100"/>
              </a:lnSpc>
              <a:spcBef>
                <a:spcPts val="50"/>
              </a:spcBef>
              <a:buNone/>
            </a:pPr>
            <a:r>
              <a:rPr lang="ru-RU" sz="1100" dirty="0">
                <a:solidFill>
                  <a:srgbClr val="2C3E50"/>
                </a:solidFill>
                <a:latin typeface="Segoe UI"/>
              </a:rPr>
              <a:t>ПАО «СИБУР Холдинг» (ИНН 7727547261) владеет 100% уставного капитала ООО «СИБУР» (номинальная стоимость доли — 1 605 700 548 руб.). Само ПАО «СИБУР Холдинг» не имеет материнской компании — является конечной головной организацией группы.</a:t>
            </a:r>
            <a:r>
              <a:rPr lang="ru-RU" sz="1050" i="1" dirty="0">
                <a:solidFill>
                  <a:srgbClr val="5D6D7E"/>
                </a:solidFill>
                <a:latin typeface="Segoe UI"/>
              </a:rPr>
              <a:t>.</a:t>
            </a:r>
          </a:p>
        </p:txBody>
      </p:sp>
      <p:sp>
        <p:nvSpPr>
          <p:cNvPr id="203" name="Placeholder1"/>
          <p:cNvSpPr/>
          <p:nvPr/>
        </p:nvSpPr>
        <p:spPr>
          <a:xfrm>
            <a:off x="7569200" y="609600"/>
            <a:ext cx="4318000" cy="1016000"/>
          </a:xfrm>
          <a:prstGeom prst="rect">
            <a:avLst/>
          </a:prstGeom>
          <a:solidFill>
            <a:srgbClr val="EAECEE"/>
          </a:solidFill>
          <a:ln w="9525" cmpd="sng">
            <a:solidFill>
              <a:srgbClr val="BDC3C7"/>
            </a:solidFill>
            <a:prstDash val="dash"/>
          </a:ln>
        </p:spPr>
        <p:txBody>
          <a:bodyPr wrap="square" lIns="36000" tIns="36000" rIns="36000" bIns="36000" anchor="ctr"/>
          <a:lstStyle/>
          <a:p>
            <a:pPr algn="ctr">
              <a:buNone/>
            </a:pPr>
            <a:r>
              <a:rPr lang="ru-RU" sz="900" dirty="0">
                <a:solidFill>
                  <a:srgbClr val="566573"/>
                </a:solidFill>
                <a:latin typeface="Segoe UI"/>
              </a:rPr>
              <a:t>Скриншот-подтверждение</a:t>
            </a:r>
          </a:p>
        </p:txBody>
      </p:sp>
      <p:sp>
        <p:nvSpPr>
          <p:cNvPr id="204" name="Sep1"/>
          <p:cNvSpPr/>
          <p:nvPr/>
        </p:nvSpPr>
        <p:spPr>
          <a:xfrm>
            <a:off x="304800" y="1651000"/>
            <a:ext cx="11582400" cy="12700"/>
          </a:xfrm>
          <a:prstGeom prst="rect">
            <a:avLst/>
          </a:prstGeom>
          <a:solidFill>
            <a:srgbClr val="D5DBDB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205" name="Num2"/>
          <p:cNvSpPr/>
          <p:nvPr/>
        </p:nvSpPr>
        <p:spPr>
          <a:xfrm>
            <a:off x="304800" y="1689100"/>
            <a:ext cx="279400" cy="279400"/>
          </a:xfrm>
          <a:prstGeom prst="ellipse">
            <a:avLst/>
          </a:prstGeom>
          <a:solidFill>
            <a:srgbClr val="1A5276"/>
          </a:solidFill>
          <a:ln>
            <a:noFill/>
          </a:ln>
        </p:spPr>
        <p:txBody>
          <a:bodyPr wrap="none" lIns="0" tIns="0" rIns="0" bIns="0" anchor="ctr" anchorCtr="1"/>
          <a:lstStyle/>
          <a:p>
            <a:pPr algn="ctr"/>
            <a:r>
              <a:rPr lang="ru-RU" sz="1100" b="1" dirty="0">
                <a:solidFill>
                  <a:srgbClr val="FFFFFF"/>
                </a:solidFill>
                <a:latin typeface="Segoe UI"/>
              </a:rPr>
              <a:t>2</a:t>
            </a:r>
          </a:p>
        </p:txBody>
      </p:sp>
      <p:sp>
        <p:nvSpPr>
          <p:cNvPr id="206" name="Title2"/>
          <p:cNvSpPr txBox="1"/>
          <p:nvPr/>
        </p:nvSpPr>
        <p:spPr>
          <a:xfrm>
            <a:off x="660400" y="1676400"/>
            <a:ext cx="6705600" cy="228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>
              <a:buNone/>
            </a:pPr>
            <a:r>
              <a:rPr lang="ru-RU" sz="1300" b="1" dirty="0">
                <a:solidFill>
                  <a:srgbClr val="1A5276"/>
                </a:solidFill>
                <a:latin typeface="Segoe UI Semibold"/>
              </a:rPr>
              <a:t>СВЯЗАННЫЕ СТОРОНЫ</a:t>
            </a:r>
          </a:p>
        </p:txBody>
      </p:sp>
      <p:sp>
        <p:nvSpPr>
          <p:cNvPr id="207" name="Content2"/>
          <p:cNvSpPr txBox="1"/>
          <p:nvPr/>
        </p:nvSpPr>
        <p:spPr>
          <a:xfrm>
            <a:off x="660400" y="1955800"/>
            <a:ext cx="6705600" cy="863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ts val="1100"/>
              </a:lnSpc>
              <a:spcBef>
                <a:spcPts val="50"/>
              </a:spcBef>
              <a:buNone/>
            </a:pPr>
            <a:r>
              <a:rPr lang="ru-RU" sz="1100" dirty="0">
                <a:solidFill>
                  <a:srgbClr val="2C3E50"/>
                </a:solidFill>
                <a:latin typeface="Segoe UI"/>
              </a:rPr>
              <a:t>• ПАО «СИБУР Холдинг» — контролирующее общество (100%); выручка — 28,7 млрд руб. (74%)</a:t>
            </a:r>
          </a:p>
          <a:p>
            <a:pPr algn="l">
              <a:lnSpc>
                <a:spcPts val="1100"/>
              </a:lnSpc>
              <a:spcBef>
                <a:spcPts val="50"/>
              </a:spcBef>
              <a:buNone/>
            </a:pPr>
            <a:r>
              <a:rPr lang="ru-RU" sz="1100" dirty="0">
                <a:solidFill>
                  <a:srgbClr val="2C3E50"/>
                </a:solidFill>
                <a:latin typeface="Segoe UI"/>
              </a:rPr>
              <a:t>• Прочие дочерние компании группы — выручка 9,9 млрд руб.</a:t>
            </a:r>
          </a:p>
          <a:p>
            <a:pPr algn="l">
              <a:lnSpc>
                <a:spcPts val="1100"/>
              </a:lnSpc>
              <a:spcBef>
                <a:spcPts val="50"/>
              </a:spcBef>
              <a:buNone/>
            </a:pPr>
            <a:r>
              <a:rPr lang="ru-RU" sz="1100" dirty="0">
                <a:solidFill>
                  <a:srgbClr val="2C3E50"/>
                </a:solidFill>
                <a:latin typeface="Segoe UI"/>
              </a:rPr>
              <a:t>• Генеральный директор: Карисалов М. Ю., члены Правления</a:t>
            </a:r>
          </a:p>
          <a:p>
            <a:pPr algn="l">
              <a:lnSpc>
                <a:spcPts val="1100"/>
              </a:lnSpc>
              <a:spcBef>
                <a:spcPts val="50"/>
              </a:spcBef>
              <a:buNone/>
            </a:pPr>
            <a:r>
              <a:rPr lang="ru-RU" sz="1100" dirty="0">
                <a:solidFill>
                  <a:srgbClr val="2C3E50"/>
                </a:solidFill>
                <a:latin typeface="Segoe UI"/>
              </a:rPr>
              <a:t>• Вознаграждение ГД и Правления: 1 935 141 тыс. руб.</a:t>
            </a:r>
          </a:p>
        </p:txBody>
      </p:sp>
      <p:sp>
        <p:nvSpPr>
          <p:cNvPr id="208" name="Placeholder2"/>
          <p:cNvSpPr/>
          <p:nvPr/>
        </p:nvSpPr>
        <p:spPr>
          <a:xfrm>
            <a:off x="7569200" y="1676400"/>
            <a:ext cx="4318000" cy="1143000"/>
          </a:xfrm>
          <a:prstGeom prst="rect">
            <a:avLst/>
          </a:prstGeom>
          <a:solidFill>
            <a:srgbClr val="EAECEE"/>
          </a:solidFill>
          <a:ln w="9525" cmpd="sng">
            <a:solidFill>
              <a:srgbClr val="BDC3C7"/>
            </a:solidFill>
            <a:prstDash val="dash"/>
          </a:ln>
        </p:spPr>
        <p:txBody>
          <a:bodyPr wrap="square" lIns="36000" tIns="36000" rIns="36000" bIns="36000" anchor="ctr"/>
          <a:lstStyle/>
          <a:p>
            <a:pPr algn="ctr">
              <a:buNone/>
            </a:pPr>
            <a:r>
              <a:rPr lang="ru-RU" sz="900" dirty="0">
                <a:solidFill>
                  <a:srgbClr val="566573"/>
                </a:solidFill>
                <a:latin typeface="Segoe UI"/>
              </a:rPr>
              <a:t>Скриншот-подтверждение</a:t>
            </a:r>
          </a:p>
        </p:txBody>
      </p:sp>
      <p:sp>
        <p:nvSpPr>
          <p:cNvPr id="209" name="Sep2"/>
          <p:cNvSpPr/>
          <p:nvPr/>
        </p:nvSpPr>
        <p:spPr>
          <a:xfrm>
            <a:off x="304800" y="2844800"/>
            <a:ext cx="11582400" cy="12700"/>
          </a:xfrm>
          <a:prstGeom prst="rect">
            <a:avLst/>
          </a:prstGeom>
          <a:solidFill>
            <a:srgbClr val="D5DBDB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210" name="Num3"/>
          <p:cNvSpPr/>
          <p:nvPr/>
        </p:nvSpPr>
        <p:spPr>
          <a:xfrm>
            <a:off x="304800" y="2882900"/>
            <a:ext cx="279400" cy="279400"/>
          </a:xfrm>
          <a:prstGeom prst="ellipse">
            <a:avLst/>
          </a:prstGeom>
          <a:solidFill>
            <a:srgbClr val="1A5276"/>
          </a:solidFill>
          <a:ln>
            <a:noFill/>
          </a:ln>
        </p:spPr>
        <p:txBody>
          <a:bodyPr wrap="none" lIns="0" tIns="0" rIns="0" bIns="0" anchor="ctr" anchorCtr="1"/>
          <a:lstStyle/>
          <a:p>
            <a:pPr algn="ctr"/>
            <a:r>
              <a:rPr lang="ru-RU" sz="1100" b="1" dirty="0">
                <a:solidFill>
                  <a:srgbClr val="FFFFFF"/>
                </a:solidFill>
                <a:latin typeface="Segoe UI"/>
              </a:rPr>
              <a:t>3</a:t>
            </a:r>
          </a:p>
        </p:txBody>
      </p:sp>
      <p:sp>
        <p:nvSpPr>
          <p:cNvPr id="211" name="Title3"/>
          <p:cNvSpPr txBox="1"/>
          <p:nvPr/>
        </p:nvSpPr>
        <p:spPr>
          <a:xfrm>
            <a:off x="660400" y="2870200"/>
            <a:ext cx="6705600" cy="228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>
              <a:buNone/>
            </a:pPr>
            <a:r>
              <a:rPr lang="ru-RU" sz="1300" b="1" dirty="0">
                <a:solidFill>
                  <a:srgbClr val="1A5276"/>
                </a:solidFill>
                <a:latin typeface="Segoe UI Semibold"/>
              </a:rPr>
              <a:t>СРЕДНЕСПИСОЧНАЯ ЧИСЛЕННОСТЬ</a:t>
            </a:r>
          </a:p>
        </p:txBody>
      </p:sp>
      <p:sp>
        <p:nvSpPr>
          <p:cNvPr id="212" name="Content3"/>
          <p:cNvSpPr txBox="1"/>
          <p:nvPr/>
        </p:nvSpPr>
        <p:spPr>
          <a:xfrm>
            <a:off x="660400" y="3149600"/>
            <a:ext cx="6705600" cy="381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ts val="1100"/>
              </a:lnSpc>
              <a:spcBef>
                <a:spcPts val="50"/>
              </a:spcBef>
              <a:buNone/>
            </a:pPr>
            <a:r>
              <a:rPr lang="ru-RU" sz="1100" dirty="0">
                <a:solidFill>
                  <a:srgbClr val="2C3E50"/>
                </a:solidFill>
                <a:latin typeface="Segoe UI"/>
              </a:rPr>
              <a:t>~2 431 человек (последние раскрытые данные).</a:t>
            </a:r>
          </a:p>
          <a:p>
            <a:pPr algn="l">
              <a:lnSpc>
                <a:spcPts val="1100"/>
              </a:lnSpc>
              <a:spcBef>
                <a:spcPts val="50"/>
              </a:spcBef>
              <a:buNone/>
            </a:pPr>
            <a:endParaRPr lang="ru-RU" sz="1050" i="1" dirty="0">
              <a:solidFill>
                <a:srgbClr val="5D6D7E"/>
              </a:solidFill>
              <a:latin typeface="Segoe UI"/>
            </a:endParaRPr>
          </a:p>
        </p:txBody>
      </p:sp>
      <p:sp>
        <p:nvSpPr>
          <p:cNvPr id="213" name="Placeholder3"/>
          <p:cNvSpPr/>
          <p:nvPr/>
        </p:nvSpPr>
        <p:spPr>
          <a:xfrm>
            <a:off x="7569200" y="2870200"/>
            <a:ext cx="4318000" cy="660400"/>
          </a:xfrm>
          <a:prstGeom prst="rect">
            <a:avLst/>
          </a:prstGeom>
          <a:solidFill>
            <a:srgbClr val="EAECEE"/>
          </a:solidFill>
          <a:ln w="9525" cmpd="sng">
            <a:solidFill>
              <a:srgbClr val="BDC3C7"/>
            </a:solidFill>
            <a:prstDash val="dash"/>
          </a:ln>
        </p:spPr>
        <p:txBody>
          <a:bodyPr wrap="square" lIns="36000" tIns="36000" rIns="36000" bIns="36000" anchor="ctr"/>
          <a:lstStyle/>
          <a:p>
            <a:pPr algn="ctr">
              <a:buNone/>
            </a:pPr>
            <a:r>
              <a:rPr lang="ru-RU" sz="900" dirty="0">
                <a:solidFill>
                  <a:srgbClr val="566573"/>
                </a:solidFill>
                <a:latin typeface="Segoe UI"/>
              </a:rPr>
              <a:t>Скриншот-подтверждение</a:t>
            </a:r>
          </a:p>
        </p:txBody>
      </p:sp>
      <p:sp>
        <p:nvSpPr>
          <p:cNvPr id="214" name="Sep3"/>
          <p:cNvSpPr/>
          <p:nvPr/>
        </p:nvSpPr>
        <p:spPr>
          <a:xfrm>
            <a:off x="304800" y="3556000"/>
            <a:ext cx="11582400" cy="12700"/>
          </a:xfrm>
          <a:prstGeom prst="rect">
            <a:avLst/>
          </a:prstGeom>
          <a:solidFill>
            <a:srgbClr val="D5DBDB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215" name="Num4"/>
          <p:cNvSpPr/>
          <p:nvPr/>
        </p:nvSpPr>
        <p:spPr>
          <a:xfrm>
            <a:off x="304800" y="3594100"/>
            <a:ext cx="279400" cy="279400"/>
          </a:xfrm>
          <a:prstGeom prst="ellipse">
            <a:avLst/>
          </a:prstGeom>
          <a:solidFill>
            <a:srgbClr val="1A5276"/>
          </a:solidFill>
          <a:ln>
            <a:noFill/>
          </a:ln>
        </p:spPr>
        <p:txBody>
          <a:bodyPr wrap="none" lIns="0" tIns="0" rIns="0" bIns="0" anchor="ctr" anchorCtr="1"/>
          <a:lstStyle/>
          <a:p>
            <a:pPr algn="ctr"/>
            <a:r>
              <a:rPr lang="ru-RU" sz="1100" b="1" dirty="0">
                <a:solidFill>
                  <a:srgbClr val="FFFFFF"/>
                </a:solidFill>
                <a:latin typeface="Segoe UI"/>
              </a:rPr>
              <a:t>4</a:t>
            </a:r>
          </a:p>
        </p:txBody>
      </p:sp>
      <p:sp>
        <p:nvSpPr>
          <p:cNvPr id="216" name="Title4"/>
          <p:cNvSpPr txBox="1"/>
          <p:nvPr/>
        </p:nvSpPr>
        <p:spPr>
          <a:xfrm>
            <a:off x="660400" y="3581400"/>
            <a:ext cx="6705600" cy="228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>
              <a:buNone/>
            </a:pPr>
            <a:r>
              <a:rPr lang="ru-RU" sz="1300" b="1" dirty="0">
                <a:solidFill>
                  <a:srgbClr val="1A5276"/>
                </a:solidFill>
                <a:latin typeface="Segoe UI Semibold"/>
              </a:rPr>
              <a:t>ОСНОВНОЙ ВИД ДЕЯТЕЛЬНОСТИ (ОКВЭД)</a:t>
            </a:r>
          </a:p>
        </p:txBody>
      </p:sp>
      <p:sp>
        <p:nvSpPr>
          <p:cNvPr id="217" name="Content4"/>
          <p:cNvSpPr txBox="1"/>
          <p:nvPr/>
        </p:nvSpPr>
        <p:spPr>
          <a:xfrm>
            <a:off x="660400" y="3860800"/>
            <a:ext cx="67056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ts val="1100"/>
              </a:lnSpc>
              <a:spcBef>
                <a:spcPts val="50"/>
              </a:spcBef>
              <a:buNone/>
            </a:pPr>
            <a:r>
              <a:rPr lang="ru-RU" sz="1100" dirty="0">
                <a:solidFill>
                  <a:srgbClr val="2C3E50"/>
                </a:solidFill>
                <a:latin typeface="Segoe UI"/>
              </a:rPr>
              <a:t>70.10 — Деятельность головных офисов (обновлён 10.04.2026). Дополнительно добавлен ОКВЭД 70.10.2 — Деятельность по управлению холдинг-компаниями.</a:t>
            </a:r>
          </a:p>
          <a:p>
            <a:pPr algn="l">
              <a:lnSpc>
                <a:spcPts val="1100"/>
              </a:lnSpc>
              <a:spcBef>
                <a:spcPts val="50"/>
              </a:spcBef>
              <a:buNone/>
            </a:pPr>
            <a:r>
              <a:rPr lang="ru-RU" sz="1100" dirty="0">
                <a:solidFill>
                  <a:srgbClr val="2C3E50"/>
                </a:solidFill>
                <a:latin typeface="Segoe UI"/>
              </a:rPr>
              <a:t>Фактическая деятельность: услуги ЕИО дочерним компаниям, бухгалтерские, юридические, аналитические, инжиниринговые услуги.</a:t>
            </a:r>
          </a:p>
        </p:txBody>
      </p:sp>
      <p:sp>
        <p:nvSpPr>
          <p:cNvPr id="218" name="Placeholder4"/>
          <p:cNvSpPr/>
          <p:nvPr/>
        </p:nvSpPr>
        <p:spPr>
          <a:xfrm>
            <a:off x="7569200" y="3581400"/>
            <a:ext cx="4318000" cy="990600"/>
          </a:xfrm>
          <a:prstGeom prst="rect">
            <a:avLst/>
          </a:prstGeom>
          <a:solidFill>
            <a:srgbClr val="EAECEE"/>
          </a:solidFill>
          <a:ln w="9525" cmpd="sng">
            <a:solidFill>
              <a:srgbClr val="BDC3C7"/>
            </a:solidFill>
            <a:prstDash val="dash"/>
          </a:ln>
        </p:spPr>
        <p:txBody>
          <a:bodyPr wrap="square" lIns="36000" tIns="36000" rIns="36000" bIns="36000" anchor="ctr"/>
          <a:lstStyle/>
          <a:p>
            <a:pPr algn="ctr">
              <a:buNone/>
            </a:pPr>
            <a:r>
              <a:rPr lang="ru-RU" sz="900" dirty="0">
                <a:solidFill>
                  <a:srgbClr val="566573"/>
                </a:solidFill>
                <a:latin typeface="Segoe UI"/>
              </a:rPr>
              <a:t>Скриншот-подтверждение</a:t>
            </a:r>
          </a:p>
        </p:txBody>
      </p:sp>
      <p:sp>
        <p:nvSpPr>
          <p:cNvPr id="219" name="Sep4"/>
          <p:cNvSpPr/>
          <p:nvPr/>
        </p:nvSpPr>
        <p:spPr>
          <a:xfrm>
            <a:off x="304800" y="4597400"/>
            <a:ext cx="11582400" cy="12700"/>
          </a:xfrm>
          <a:prstGeom prst="rect">
            <a:avLst/>
          </a:prstGeom>
          <a:solidFill>
            <a:srgbClr val="D5DBDB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220" name="Num5"/>
          <p:cNvSpPr/>
          <p:nvPr/>
        </p:nvSpPr>
        <p:spPr>
          <a:xfrm>
            <a:off x="304800" y="4635500"/>
            <a:ext cx="279400" cy="279400"/>
          </a:xfrm>
          <a:prstGeom prst="ellipse">
            <a:avLst/>
          </a:prstGeom>
          <a:solidFill>
            <a:srgbClr val="1A5276"/>
          </a:solidFill>
          <a:ln>
            <a:noFill/>
          </a:ln>
        </p:spPr>
        <p:txBody>
          <a:bodyPr wrap="none" lIns="0" tIns="0" rIns="0" bIns="0" anchor="ctr" anchorCtr="1"/>
          <a:lstStyle/>
          <a:p>
            <a:pPr algn="ctr"/>
            <a:r>
              <a:rPr lang="ru-RU" sz="1100" b="1" dirty="0">
                <a:solidFill>
                  <a:srgbClr val="FFFFFF"/>
                </a:solidFill>
                <a:latin typeface="Segoe UI"/>
              </a:rPr>
              <a:t>5</a:t>
            </a:r>
          </a:p>
        </p:txBody>
      </p:sp>
      <p:sp>
        <p:nvSpPr>
          <p:cNvPr id="221" name="Title5"/>
          <p:cNvSpPr txBox="1"/>
          <p:nvPr/>
        </p:nvSpPr>
        <p:spPr>
          <a:xfrm>
            <a:off x="660400" y="4622800"/>
            <a:ext cx="6705600" cy="228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>
              <a:buNone/>
            </a:pPr>
            <a:r>
              <a:rPr lang="ru-RU" sz="1300" b="1" dirty="0">
                <a:solidFill>
                  <a:srgbClr val="1A5276"/>
                </a:solidFill>
                <a:latin typeface="Segoe UI Semibold"/>
              </a:rPr>
              <a:t>ИНТЕРЕСНЫЙ ФАКТ ИЗ ПОЯСНЕНИЙ</a:t>
            </a:r>
          </a:p>
        </p:txBody>
      </p:sp>
      <p:sp>
        <p:nvSpPr>
          <p:cNvPr id="222" name="Content5"/>
          <p:cNvSpPr txBox="1"/>
          <p:nvPr/>
        </p:nvSpPr>
        <p:spPr>
          <a:xfrm>
            <a:off x="660400" y="4902200"/>
            <a:ext cx="67056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ts val="1100"/>
              </a:lnSpc>
              <a:spcBef>
                <a:spcPts val="50"/>
              </a:spcBef>
              <a:buNone/>
            </a:pPr>
            <a:r>
              <a:rPr lang="ru-RU" sz="1100" dirty="0">
                <a:solidFill>
                  <a:srgbClr val="2C3E50"/>
                </a:solidFill>
                <a:latin typeface="Segoe UI"/>
              </a:rPr>
              <a:t>В 2025 г. ПАО «СИБУР Холдинг» внёс вклад в имущество ООО «СИБУР» на 13 990 015 тыс. руб. (~14 млрд руб.) — добавочный капитал вырос с 1,1 до 15,1 млрд руб. Вознаграждение управленческого персонала снизилось с 4,59 до 1,93 млрд руб. (в 2,4 раза). Получена лицензия на использование источников ионизирующего излучения (28.05.2025, Роспотребнадзор).</a:t>
            </a:r>
          </a:p>
        </p:txBody>
      </p:sp>
      <p:sp>
        <p:nvSpPr>
          <p:cNvPr id="223" name="Placeholder5"/>
          <p:cNvSpPr/>
          <p:nvPr/>
        </p:nvSpPr>
        <p:spPr>
          <a:xfrm>
            <a:off x="7569200" y="4622800"/>
            <a:ext cx="4318000" cy="1041400"/>
          </a:xfrm>
          <a:prstGeom prst="rect">
            <a:avLst/>
          </a:prstGeom>
          <a:solidFill>
            <a:srgbClr val="EAECEE"/>
          </a:solidFill>
          <a:ln w="9525" cmpd="sng">
            <a:solidFill>
              <a:srgbClr val="BDC3C7"/>
            </a:solidFill>
            <a:prstDash val="dash"/>
          </a:ln>
        </p:spPr>
        <p:txBody>
          <a:bodyPr wrap="square" lIns="36000" tIns="36000" rIns="36000" bIns="36000" anchor="ctr"/>
          <a:lstStyle/>
          <a:p>
            <a:pPr algn="ctr">
              <a:buNone/>
            </a:pPr>
            <a:r>
              <a:rPr lang="ru-RU" sz="900" dirty="0">
                <a:solidFill>
                  <a:srgbClr val="566573"/>
                </a:solidFill>
                <a:latin typeface="Segoe UI"/>
              </a:rPr>
              <a:t>Скриншот-подтверждение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0B320D-E6DA-7F8B-F825-88EADE16CD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65" t="12258" r="3187" b="18332"/>
          <a:stretch>
            <a:fillRect/>
          </a:stretch>
        </p:blipFill>
        <p:spPr>
          <a:xfrm>
            <a:off x="7672437" y="591852"/>
            <a:ext cx="4111524" cy="104644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B431FF-49AE-94F4-1F01-DB1F5C2EDB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48" t="10345" r="3033" b="3448"/>
          <a:stretch>
            <a:fillRect/>
          </a:stretch>
        </p:blipFill>
        <p:spPr>
          <a:xfrm>
            <a:off x="7569199" y="1805242"/>
            <a:ext cx="4318000" cy="81988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9823985-6D74-CEBD-F7C5-2107A40CE0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2801" y="2986637"/>
            <a:ext cx="7285703" cy="36239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BB14244-9DD7-7C7D-7F88-8F1F2AEF7D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0232" y="3685504"/>
            <a:ext cx="4888272" cy="77433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A85BE80-96CD-28B9-7A79-993509BB69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6000" y="4832317"/>
            <a:ext cx="4567207" cy="69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518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 [1778525856063]">
  <a:themeElements>
    <a:clrScheme name="SIBUR Corporate">
      <a:dk1>
        <a:srgbClr val="1B2A3D"/>
      </a:dk1>
      <a:lt1>
        <a:srgbClr val="FFFFFF"/>
      </a:lt1>
      <a:dk2>
        <a:srgbClr val="2C3E50"/>
      </a:dk2>
      <a:lt2>
        <a:srgbClr val="F4F6F8"/>
      </a:lt2>
      <a:accent1>
        <a:srgbClr val="1A5276"/>
      </a:accent1>
      <a:accent2>
        <a:srgbClr val="C0392B"/>
      </a:accent2>
      <a:accent3>
        <a:srgbClr val="27AE60"/>
      </a:accent3>
      <a:accent4>
        <a:srgbClr val="2980B9"/>
      </a:accent4>
      <a:accent5>
        <a:srgbClr val="7F8C8D"/>
      </a:accent5>
      <a:accent6>
        <a:srgbClr val="E67E22"/>
      </a:accent6>
      <a:hlink>
        <a:srgbClr val="467886"/>
      </a:hlink>
      <a:folHlink>
        <a:srgbClr val="96607D"/>
      </a:folHlink>
    </a:clrScheme>
    <a:fontScheme name="SIBUR Fonts">
      <a:majorFont>
        <a:latin typeface="Segoe UI Semibold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Segoe UI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4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1AE5C1E-37FC-4F48-BE0A-8D1B1CB8E51D}">
  <we:reference id="wa200010001" version="1.0.0.1" store="en-US" storeType="OMEX"/>
  <we:alternateReferences>
    <we:reference id="wa200010001" version="1.0.0.1" store="en-US" storeType="OMEX"/>
  </we:alternateReferences>
  <we:properties>
    <we:property name="claude.fileId" value="&quot;5d6f19ac-8637-4eb5-ac3d-80c6b03df681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455</Words>
  <Application>Microsoft Office PowerPoint</Application>
  <PresentationFormat>Широкоэкранный</PresentationFormat>
  <Paragraphs>74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Segoe UI</vt:lpstr>
      <vt:lpstr>Segoe UI Semibold</vt:lpstr>
      <vt:lpstr>Тема Office [1778525856063]</vt:lpstr>
      <vt:lpstr>Финансовый анализ ООО «СИБУР», 2025 г. Источник: ГИР БО, данные в тыс. руб.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ada</dc:creator>
  <cp:lastModifiedBy>ada</cp:lastModifiedBy>
  <cp:revision>4</cp:revision>
  <dcterms:created xsi:type="dcterms:W3CDTF">2026-05-11T18:57:35Z</dcterms:created>
  <dcterms:modified xsi:type="dcterms:W3CDTF">2026-05-11T19:13:23Z</dcterms:modified>
</cp:coreProperties>
</file>