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7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75" r:id="rId4"/>
    <p:sldId id="263" r:id="rId5"/>
    <p:sldId id="260" r:id="rId6"/>
    <p:sldId id="267" r:id="rId7"/>
    <p:sldId id="270" r:id="rId8"/>
    <p:sldId id="277" r:id="rId9"/>
    <p:sldId id="276" r:id="rId10"/>
  </p:sldIdLst>
  <p:sldSz cx="18288000" cy="10287000"/>
  <p:notesSz cx="6858000" cy="9144000"/>
  <p:embeddedFontLst>
    <p:embeddedFont>
      <p:font typeface="Impact" panose="020B0806030902050204" pitchFamily="34" charset="0"/>
      <p:regular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3647"/>
    <a:srgbClr val="8C9FFE"/>
    <a:srgbClr val="343E88"/>
    <a:srgbClr val="ACBAFE"/>
    <a:srgbClr val="C7D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548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E10907ED-E77A-7645-2982-5A64A6AC2F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5C98D08-86B9-FD08-A881-24657237C7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77C9DA-2894-4FBF-A9AA-7562F2804164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72EF1AD-D7CD-8553-FDE7-CDBA2A4579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7BCAF3A-8A77-E22F-F017-52A31583C8F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791910-1B8B-4A2D-9016-39A52B0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86246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>
          <a:extLst>
            <a:ext uri="{FF2B5EF4-FFF2-40B4-BE49-F238E27FC236}">
              <a16:creationId xmlns:a16="http://schemas.microsoft.com/office/drawing/2014/main" id="{6C14AAC8-E8A3-EA33-8A5C-547F477E6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2:notes">
            <a:extLst>
              <a:ext uri="{FF2B5EF4-FFF2-40B4-BE49-F238E27FC236}">
                <a16:creationId xmlns:a16="http://schemas.microsoft.com/office/drawing/2014/main" id="{867BD3F8-ADA1-C20E-9686-68D0DD3EFC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2:notes">
            <a:extLst>
              <a:ext uri="{FF2B5EF4-FFF2-40B4-BE49-F238E27FC236}">
                <a16:creationId xmlns:a16="http://schemas.microsoft.com/office/drawing/2014/main" id="{656A0E3A-E084-6F28-74A3-D468E04533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9342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>
          <a:extLst>
            <a:ext uri="{FF2B5EF4-FFF2-40B4-BE49-F238E27FC236}">
              <a16:creationId xmlns:a16="http://schemas.microsoft.com/office/drawing/2014/main" id="{E97CAC2B-0127-EBF5-8F45-FE9BCBDDC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5:notes">
            <a:extLst>
              <a:ext uri="{FF2B5EF4-FFF2-40B4-BE49-F238E27FC236}">
                <a16:creationId xmlns:a16="http://schemas.microsoft.com/office/drawing/2014/main" id="{0962D6F4-EDA6-7EC7-E38A-357D1D3A1F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15:notes">
            <a:extLst>
              <a:ext uri="{FF2B5EF4-FFF2-40B4-BE49-F238E27FC236}">
                <a16:creationId xmlns:a16="http://schemas.microsoft.com/office/drawing/2014/main" id="{ED555319-E427-78D6-841C-756CDC27CB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1390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C8BAD101-7AA3-FF1A-D54C-2A610E4D7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>
            <a:extLst>
              <a:ext uri="{FF2B5EF4-FFF2-40B4-BE49-F238E27FC236}">
                <a16:creationId xmlns:a16="http://schemas.microsoft.com/office/drawing/2014/main" id="{115BCEE9-88B2-497F-A88B-85F9156253F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:notes">
            <a:extLst>
              <a:ext uri="{FF2B5EF4-FFF2-40B4-BE49-F238E27FC236}">
                <a16:creationId xmlns:a16="http://schemas.microsoft.com/office/drawing/2014/main" id="{9E5FD49F-B22B-3D52-1B95-EDD5B71362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3029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subTitle" idx="1"/>
          </p:nvPr>
        </p:nvSpPr>
        <p:spPr>
          <a:xfrm>
            <a:off x="5431750" y="7106975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12" name="Google Shape;12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068145" y="8940658"/>
            <a:ext cx="1191150" cy="6352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oogle Shape;13;p3"/>
          <p:cNvGrpSpPr/>
          <p:nvPr/>
        </p:nvGrpSpPr>
        <p:grpSpPr>
          <a:xfrm>
            <a:off x="1028700" y="354169"/>
            <a:ext cx="16230600" cy="795066"/>
            <a:chOff x="0" y="-241102"/>
            <a:chExt cx="21640800" cy="1060088"/>
          </a:xfrm>
        </p:grpSpPr>
        <p:grpSp>
          <p:nvGrpSpPr>
            <p:cNvPr id="14" name="Google Shape;14;p3"/>
            <p:cNvGrpSpPr/>
            <p:nvPr/>
          </p:nvGrpSpPr>
          <p:grpSpPr>
            <a:xfrm>
              <a:off x="0" y="-241102"/>
              <a:ext cx="21640800" cy="1060088"/>
              <a:chOff x="0" y="-47625"/>
              <a:chExt cx="4274726" cy="209400"/>
            </a:xfrm>
          </p:grpSpPr>
          <p:sp>
            <p:nvSpPr>
              <p:cNvPr id="15" name="Google Shape;15;p3"/>
              <p:cNvSpPr/>
              <p:nvPr/>
            </p:nvSpPr>
            <p:spPr>
              <a:xfrm>
                <a:off x="0" y="0"/>
                <a:ext cx="4274726" cy="161744"/>
              </a:xfrm>
              <a:custGeom>
                <a:avLst/>
                <a:gdLst/>
                <a:ahLst/>
                <a:cxnLst/>
                <a:rect l="l" t="t" r="r" b="b"/>
                <a:pathLst>
                  <a:path w="4274726" h="161744" extrusionOk="0">
                    <a:moveTo>
                      <a:pt x="16218" y="0"/>
                    </a:moveTo>
                    <a:lnTo>
                      <a:pt x="4258508" y="0"/>
                    </a:lnTo>
                    <a:cubicBezTo>
                      <a:pt x="4267465" y="0"/>
                      <a:pt x="4274726" y="7261"/>
                      <a:pt x="4274726" y="16218"/>
                    </a:cubicBezTo>
                    <a:lnTo>
                      <a:pt x="4274726" y="145526"/>
                    </a:lnTo>
                    <a:cubicBezTo>
                      <a:pt x="4274726" y="154483"/>
                      <a:pt x="4267465" y="161744"/>
                      <a:pt x="4258508" y="161744"/>
                    </a:cubicBezTo>
                    <a:lnTo>
                      <a:pt x="16218" y="161744"/>
                    </a:lnTo>
                    <a:cubicBezTo>
                      <a:pt x="7261" y="161744"/>
                      <a:pt x="0" y="154483"/>
                      <a:pt x="0" y="145526"/>
                    </a:cubicBezTo>
                    <a:lnTo>
                      <a:pt x="0" y="16218"/>
                    </a:lnTo>
                    <a:cubicBezTo>
                      <a:pt x="0" y="7261"/>
                      <a:pt x="7261" y="0"/>
                      <a:pt x="1621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3"/>
              <p:cNvSpPr txBox="1"/>
              <p:nvPr/>
            </p:nvSpPr>
            <p:spPr>
              <a:xfrm>
                <a:off x="0" y="-47625"/>
                <a:ext cx="4274700" cy="20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" name="Google Shape;17;p3"/>
            <p:cNvSpPr/>
            <p:nvPr/>
          </p:nvSpPr>
          <p:spPr>
            <a:xfrm>
              <a:off x="282601" y="182997"/>
              <a:ext cx="475276" cy="475276"/>
            </a:xfrm>
            <a:custGeom>
              <a:avLst/>
              <a:gdLst/>
              <a:ahLst/>
              <a:cxnLst/>
              <a:rect l="l" t="t" r="r" b="b"/>
              <a:pathLst>
                <a:path w="475276" h="475276" extrusionOk="0">
                  <a:moveTo>
                    <a:pt x="0" y="0"/>
                  </a:moveTo>
                  <a:lnTo>
                    <a:pt x="475276" y="0"/>
                  </a:lnTo>
                  <a:lnTo>
                    <a:pt x="475276" y="475276"/>
                  </a:lnTo>
                  <a:lnTo>
                    <a:pt x="0" y="4752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8" name="Google Shape;18;p3"/>
            <p:cNvSpPr txBox="1"/>
            <p:nvPr/>
          </p:nvSpPr>
          <p:spPr>
            <a:xfrm>
              <a:off x="1073211" y="256599"/>
              <a:ext cx="199725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8899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0" i="0" u="none" strike="noStrike" cap="none">
                  <a:solidFill>
                    <a:srgbClr val="0A3647"/>
                  </a:solidFill>
                  <a:latin typeface="Impact"/>
                  <a:ea typeface="Impact"/>
                  <a:cs typeface="Impact"/>
                  <a:sym typeface="Impact"/>
                </a:rPr>
                <a:t>LOGO COMPANY                                                                                       ABOUT MARKETING                                                      CONTACT US</a:t>
              </a:r>
              <a:endParaRPr/>
            </a:p>
          </p:txBody>
        </p:sp>
      </p:grp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457200" y="2713050"/>
            <a:ext cx="15357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Impact"/>
              <a:buNone/>
              <a:defRPr sz="1120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57200" y="2713050"/>
            <a:ext cx="15357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1921200" y="5582250"/>
            <a:ext cx="66714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3" name="Google Shape;2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068145" y="8940658"/>
            <a:ext cx="1191150" cy="6352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" name="Google Shape;24;p4"/>
          <p:cNvGrpSpPr/>
          <p:nvPr/>
        </p:nvGrpSpPr>
        <p:grpSpPr>
          <a:xfrm>
            <a:off x="1028700" y="354169"/>
            <a:ext cx="16230600" cy="795066"/>
            <a:chOff x="0" y="-241102"/>
            <a:chExt cx="21640800" cy="1060088"/>
          </a:xfrm>
        </p:grpSpPr>
        <p:grpSp>
          <p:nvGrpSpPr>
            <p:cNvPr id="25" name="Google Shape;25;p4"/>
            <p:cNvGrpSpPr/>
            <p:nvPr/>
          </p:nvGrpSpPr>
          <p:grpSpPr>
            <a:xfrm>
              <a:off x="0" y="-241102"/>
              <a:ext cx="21640800" cy="1060088"/>
              <a:chOff x="0" y="-47625"/>
              <a:chExt cx="4274726" cy="209400"/>
            </a:xfrm>
          </p:grpSpPr>
          <p:sp>
            <p:nvSpPr>
              <p:cNvPr id="26" name="Google Shape;26;p4"/>
              <p:cNvSpPr/>
              <p:nvPr/>
            </p:nvSpPr>
            <p:spPr>
              <a:xfrm>
                <a:off x="0" y="0"/>
                <a:ext cx="4274726" cy="161744"/>
              </a:xfrm>
              <a:custGeom>
                <a:avLst/>
                <a:gdLst/>
                <a:ahLst/>
                <a:cxnLst/>
                <a:rect l="l" t="t" r="r" b="b"/>
                <a:pathLst>
                  <a:path w="4274726" h="161744" extrusionOk="0">
                    <a:moveTo>
                      <a:pt x="16218" y="0"/>
                    </a:moveTo>
                    <a:lnTo>
                      <a:pt x="4258508" y="0"/>
                    </a:lnTo>
                    <a:cubicBezTo>
                      <a:pt x="4267465" y="0"/>
                      <a:pt x="4274726" y="7261"/>
                      <a:pt x="4274726" y="16218"/>
                    </a:cubicBezTo>
                    <a:lnTo>
                      <a:pt x="4274726" y="145526"/>
                    </a:lnTo>
                    <a:cubicBezTo>
                      <a:pt x="4274726" y="154483"/>
                      <a:pt x="4267465" y="161744"/>
                      <a:pt x="4258508" y="161744"/>
                    </a:cubicBezTo>
                    <a:lnTo>
                      <a:pt x="16218" y="161744"/>
                    </a:lnTo>
                    <a:cubicBezTo>
                      <a:pt x="7261" y="161744"/>
                      <a:pt x="0" y="154483"/>
                      <a:pt x="0" y="145526"/>
                    </a:cubicBezTo>
                    <a:lnTo>
                      <a:pt x="0" y="16218"/>
                    </a:lnTo>
                    <a:cubicBezTo>
                      <a:pt x="0" y="7261"/>
                      <a:pt x="7261" y="0"/>
                      <a:pt x="1621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4"/>
              <p:cNvSpPr txBox="1"/>
              <p:nvPr/>
            </p:nvSpPr>
            <p:spPr>
              <a:xfrm>
                <a:off x="0" y="-47625"/>
                <a:ext cx="4274700" cy="20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" name="Google Shape;28;p4"/>
            <p:cNvSpPr/>
            <p:nvPr/>
          </p:nvSpPr>
          <p:spPr>
            <a:xfrm>
              <a:off x="282601" y="182997"/>
              <a:ext cx="475276" cy="475276"/>
            </a:xfrm>
            <a:custGeom>
              <a:avLst/>
              <a:gdLst/>
              <a:ahLst/>
              <a:cxnLst/>
              <a:rect l="l" t="t" r="r" b="b"/>
              <a:pathLst>
                <a:path w="475276" h="475276" extrusionOk="0">
                  <a:moveTo>
                    <a:pt x="0" y="0"/>
                  </a:moveTo>
                  <a:lnTo>
                    <a:pt x="475276" y="0"/>
                  </a:lnTo>
                  <a:lnTo>
                    <a:pt x="475276" y="475276"/>
                  </a:lnTo>
                  <a:lnTo>
                    <a:pt x="0" y="4752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29" name="Google Shape;29;p4"/>
            <p:cNvSpPr txBox="1"/>
            <p:nvPr/>
          </p:nvSpPr>
          <p:spPr>
            <a:xfrm>
              <a:off x="1073211" y="256599"/>
              <a:ext cx="199725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8899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0" i="0" u="none" strike="noStrike" cap="none">
                  <a:solidFill>
                    <a:srgbClr val="0A3647"/>
                  </a:solidFill>
                  <a:latin typeface="Impact"/>
                  <a:ea typeface="Impact"/>
                  <a:cs typeface="Impact"/>
                  <a:sym typeface="Impact"/>
                </a:rPr>
                <a:t>LOGO COMPANY                                                                                       ABOUT MARKETING                                                      CONTACT US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3767438" y="68302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100"/>
              <a:buNone/>
              <a:defRPr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2100"/>
              <a:buNone/>
              <a:defRPr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2100"/>
              <a:buNone/>
              <a:defRPr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2100"/>
              <a:buNone/>
              <a:defRPr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2100"/>
              <a:buNone/>
              <a:defRPr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2100"/>
              <a:buNone/>
              <a:defRPr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2100"/>
              <a:buNone/>
              <a:defRPr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2100"/>
              <a:buNone/>
              <a:defRPr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pic>
        <p:nvPicPr>
          <p:cNvPr id="32" name="Google Shape;32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068145" y="8940658"/>
            <a:ext cx="1191150" cy="6352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" name="Google Shape;33;p5"/>
          <p:cNvGrpSpPr/>
          <p:nvPr/>
        </p:nvGrpSpPr>
        <p:grpSpPr>
          <a:xfrm>
            <a:off x="1028700" y="354169"/>
            <a:ext cx="16230600" cy="795066"/>
            <a:chOff x="0" y="-241102"/>
            <a:chExt cx="21640800" cy="1060088"/>
          </a:xfrm>
        </p:grpSpPr>
        <p:grpSp>
          <p:nvGrpSpPr>
            <p:cNvPr id="34" name="Google Shape;34;p5"/>
            <p:cNvGrpSpPr/>
            <p:nvPr/>
          </p:nvGrpSpPr>
          <p:grpSpPr>
            <a:xfrm>
              <a:off x="0" y="-241102"/>
              <a:ext cx="21640800" cy="1060088"/>
              <a:chOff x="0" y="-47625"/>
              <a:chExt cx="4274726" cy="209400"/>
            </a:xfrm>
          </p:grpSpPr>
          <p:sp>
            <p:nvSpPr>
              <p:cNvPr id="35" name="Google Shape;35;p5"/>
              <p:cNvSpPr/>
              <p:nvPr/>
            </p:nvSpPr>
            <p:spPr>
              <a:xfrm>
                <a:off x="0" y="0"/>
                <a:ext cx="4274726" cy="161744"/>
              </a:xfrm>
              <a:custGeom>
                <a:avLst/>
                <a:gdLst/>
                <a:ahLst/>
                <a:cxnLst/>
                <a:rect l="l" t="t" r="r" b="b"/>
                <a:pathLst>
                  <a:path w="4274726" h="161744" extrusionOk="0">
                    <a:moveTo>
                      <a:pt x="16218" y="0"/>
                    </a:moveTo>
                    <a:lnTo>
                      <a:pt x="4258508" y="0"/>
                    </a:lnTo>
                    <a:cubicBezTo>
                      <a:pt x="4267465" y="0"/>
                      <a:pt x="4274726" y="7261"/>
                      <a:pt x="4274726" y="16218"/>
                    </a:cubicBezTo>
                    <a:lnTo>
                      <a:pt x="4274726" y="145526"/>
                    </a:lnTo>
                    <a:cubicBezTo>
                      <a:pt x="4274726" y="154483"/>
                      <a:pt x="4267465" y="161744"/>
                      <a:pt x="4258508" y="161744"/>
                    </a:cubicBezTo>
                    <a:lnTo>
                      <a:pt x="16218" y="161744"/>
                    </a:lnTo>
                    <a:cubicBezTo>
                      <a:pt x="7261" y="161744"/>
                      <a:pt x="0" y="154483"/>
                      <a:pt x="0" y="145526"/>
                    </a:cubicBezTo>
                    <a:lnTo>
                      <a:pt x="0" y="16218"/>
                    </a:lnTo>
                    <a:cubicBezTo>
                      <a:pt x="0" y="7261"/>
                      <a:pt x="7261" y="0"/>
                      <a:pt x="1621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5"/>
              <p:cNvSpPr txBox="1"/>
              <p:nvPr/>
            </p:nvSpPr>
            <p:spPr>
              <a:xfrm>
                <a:off x="0" y="-47625"/>
                <a:ext cx="4274700" cy="20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" name="Google Shape;37;p5"/>
            <p:cNvSpPr/>
            <p:nvPr/>
          </p:nvSpPr>
          <p:spPr>
            <a:xfrm>
              <a:off x="282601" y="182997"/>
              <a:ext cx="475276" cy="475276"/>
            </a:xfrm>
            <a:custGeom>
              <a:avLst/>
              <a:gdLst/>
              <a:ahLst/>
              <a:cxnLst/>
              <a:rect l="l" t="t" r="r" b="b"/>
              <a:pathLst>
                <a:path w="475276" h="475276" extrusionOk="0">
                  <a:moveTo>
                    <a:pt x="0" y="0"/>
                  </a:moveTo>
                  <a:lnTo>
                    <a:pt x="475276" y="0"/>
                  </a:lnTo>
                  <a:lnTo>
                    <a:pt x="475276" y="475276"/>
                  </a:lnTo>
                  <a:lnTo>
                    <a:pt x="0" y="4752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38" name="Google Shape;38;p5"/>
            <p:cNvSpPr txBox="1"/>
            <p:nvPr/>
          </p:nvSpPr>
          <p:spPr>
            <a:xfrm>
              <a:off x="1073211" y="256599"/>
              <a:ext cx="199725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8899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0" i="0" u="none" strike="noStrike" cap="none">
                  <a:solidFill>
                    <a:srgbClr val="0A3647"/>
                  </a:solidFill>
                  <a:latin typeface="Impact"/>
                  <a:ea typeface="Impact"/>
                  <a:cs typeface="Impact"/>
                  <a:sym typeface="Impact"/>
                </a:rPr>
                <a:t>LOGO COMPANY                                                                                       ABOUT MARKETING                                                      CONTACT US</a:t>
              </a:r>
              <a:endParaRPr/>
            </a:p>
          </p:txBody>
        </p:sp>
      </p:grp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457200" y="2713050"/>
            <a:ext cx="15357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Impact"/>
              <a:buNone/>
              <a:defRPr sz="1120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57200" y="2713050"/>
            <a:ext cx="15357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3004650" y="5419875"/>
            <a:ext cx="50364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6195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/>
            </a:lvl2pPr>
            <a:lvl3pPr marL="1371600" lvl="2" indent="-3619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3pPr>
            <a:lvl4pPr marL="1828800" lvl="3" indent="-3619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/>
            </a:lvl4pPr>
            <a:lvl5pPr marL="2286000" lvl="4" indent="-3619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/>
            </a:lvl5pPr>
            <a:lvl6pPr marL="2743200" lvl="5" indent="-3619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6pPr>
            <a:lvl7pPr marL="3200400" lvl="6" indent="-3619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7pPr>
            <a:lvl8pPr marL="3657600" lvl="7" indent="-3619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8pPr>
            <a:lvl9pPr marL="4114800" lvl="8" indent="-3619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8231254" y="5419875"/>
            <a:ext cx="50364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6195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/>
            </a:lvl2pPr>
            <a:lvl3pPr marL="1371600" lvl="2" indent="-3619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3pPr>
            <a:lvl4pPr marL="1828800" lvl="3" indent="-3619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/>
            </a:lvl4pPr>
            <a:lvl5pPr marL="2286000" lvl="4" indent="-3619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/>
            </a:lvl5pPr>
            <a:lvl6pPr marL="2743200" lvl="5" indent="-3619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6pPr>
            <a:lvl7pPr marL="3200400" lvl="6" indent="-3619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7pPr>
            <a:lvl8pPr marL="3657600" lvl="7" indent="-3619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8pPr>
            <a:lvl9pPr marL="4114800" lvl="8" indent="-3619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9pPr>
          </a:lstStyle>
          <a:p>
            <a:endParaRPr/>
          </a:p>
        </p:txBody>
      </p:sp>
      <p:pic>
        <p:nvPicPr>
          <p:cNvPr id="44" name="Google Shape;44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068145" y="8940658"/>
            <a:ext cx="1191150" cy="6352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" name="Google Shape;45;p6"/>
          <p:cNvGrpSpPr/>
          <p:nvPr/>
        </p:nvGrpSpPr>
        <p:grpSpPr>
          <a:xfrm>
            <a:off x="1028700" y="354169"/>
            <a:ext cx="16230600" cy="795066"/>
            <a:chOff x="0" y="-241102"/>
            <a:chExt cx="21640800" cy="1060088"/>
          </a:xfrm>
        </p:grpSpPr>
        <p:grpSp>
          <p:nvGrpSpPr>
            <p:cNvPr id="46" name="Google Shape;46;p6"/>
            <p:cNvGrpSpPr/>
            <p:nvPr/>
          </p:nvGrpSpPr>
          <p:grpSpPr>
            <a:xfrm>
              <a:off x="0" y="-241102"/>
              <a:ext cx="21640800" cy="1060088"/>
              <a:chOff x="0" y="-47625"/>
              <a:chExt cx="4274726" cy="209400"/>
            </a:xfrm>
          </p:grpSpPr>
          <p:sp>
            <p:nvSpPr>
              <p:cNvPr id="47" name="Google Shape;47;p6"/>
              <p:cNvSpPr/>
              <p:nvPr/>
            </p:nvSpPr>
            <p:spPr>
              <a:xfrm>
                <a:off x="0" y="0"/>
                <a:ext cx="4274726" cy="161744"/>
              </a:xfrm>
              <a:custGeom>
                <a:avLst/>
                <a:gdLst/>
                <a:ahLst/>
                <a:cxnLst/>
                <a:rect l="l" t="t" r="r" b="b"/>
                <a:pathLst>
                  <a:path w="4274726" h="161744" extrusionOk="0">
                    <a:moveTo>
                      <a:pt x="16218" y="0"/>
                    </a:moveTo>
                    <a:lnTo>
                      <a:pt x="4258508" y="0"/>
                    </a:lnTo>
                    <a:cubicBezTo>
                      <a:pt x="4267465" y="0"/>
                      <a:pt x="4274726" y="7261"/>
                      <a:pt x="4274726" y="16218"/>
                    </a:cubicBezTo>
                    <a:lnTo>
                      <a:pt x="4274726" y="145526"/>
                    </a:lnTo>
                    <a:cubicBezTo>
                      <a:pt x="4274726" y="154483"/>
                      <a:pt x="4267465" y="161744"/>
                      <a:pt x="4258508" y="161744"/>
                    </a:cubicBezTo>
                    <a:lnTo>
                      <a:pt x="16218" y="161744"/>
                    </a:lnTo>
                    <a:cubicBezTo>
                      <a:pt x="7261" y="161744"/>
                      <a:pt x="0" y="154483"/>
                      <a:pt x="0" y="145526"/>
                    </a:cubicBezTo>
                    <a:lnTo>
                      <a:pt x="0" y="16218"/>
                    </a:lnTo>
                    <a:cubicBezTo>
                      <a:pt x="0" y="7261"/>
                      <a:pt x="7261" y="0"/>
                      <a:pt x="1621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6"/>
              <p:cNvSpPr txBox="1"/>
              <p:nvPr/>
            </p:nvSpPr>
            <p:spPr>
              <a:xfrm>
                <a:off x="0" y="-47625"/>
                <a:ext cx="4274700" cy="20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9" name="Google Shape;49;p6"/>
            <p:cNvSpPr/>
            <p:nvPr/>
          </p:nvSpPr>
          <p:spPr>
            <a:xfrm>
              <a:off x="282601" y="182997"/>
              <a:ext cx="475276" cy="475276"/>
            </a:xfrm>
            <a:custGeom>
              <a:avLst/>
              <a:gdLst/>
              <a:ahLst/>
              <a:cxnLst/>
              <a:rect l="l" t="t" r="r" b="b"/>
              <a:pathLst>
                <a:path w="475276" h="475276" extrusionOk="0">
                  <a:moveTo>
                    <a:pt x="0" y="0"/>
                  </a:moveTo>
                  <a:lnTo>
                    <a:pt x="475276" y="0"/>
                  </a:lnTo>
                  <a:lnTo>
                    <a:pt x="475276" y="475276"/>
                  </a:lnTo>
                  <a:lnTo>
                    <a:pt x="0" y="4752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50" name="Google Shape;50;p6"/>
            <p:cNvSpPr txBox="1"/>
            <p:nvPr/>
          </p:nvSpPr>
          <p:spPr>
            <a:xfrm>
              <a:off x="1073211" y="256599"/>
              <a:ext cx="199725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8899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0" i="0" u="none" strike="noStrike" cap="none">
                  <a:solidFill>
                    <a:srgbClr val="0A3647"/>
                  </a:solidFill>
                  <a:latin typeface="Impact"/>
                  <a:ea typeface="Impact"/>
                  <a:cs typeface="Impact"/>
                  <a:sym typeface="Impact"/>
                </a:rPr>
                <a:t>LOGO COMPANY                                                                                       ABOUT MARKETING                                                      CONTACT US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457200" y="2713050"/>
            <a:ext cx="15357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3365675" y="5624650"/>
            <a:ext cx="48084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619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/>
            </a:lvl2pPr>
            <a:lvl3pPr marL="1371600" lvl="2" indent="-3619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3pPr>
            <a:lvl4pPr marL="1828800" lvl="3" indent="-36195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/>
            </a:lvl4pPr>
            <a:lvl5pPr marL="2286000" lvl="4" indent="-36195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/>
            </a:lvl5pPr>
            <a:lvl6pPr marL="2743200" lvl="5" indent="-36195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6pPr>
            <a:lvl7pPr marL="3200400" lvl="6" indent="-36195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7pPr>
            <a:lvl8pPr marL="3657600" lvl="7" indent="-36195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8pPr>
            <a:lvl9pPr marL="4114800" lvl="8" indent="-36195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2"/>
          </p:nvPr>
        </p:nvSpPr>
        <p:spPr>
          <a:xfrm>
            <a:off x="8349837" y="5624650"/>
            <a:ext cx="48105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619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/>
            </a:lvl2pPr>
            <a:lvl3pPr marL="1371600" lvl="2" indent="-3619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3pPr>
            <a:lvl4pPr marL="1828800" lvl="3" indent="-36195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/>
            </a:lvl4pPr>
            <a:lvl5pPr marL="2286000" lvl="4" indent="-36195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/>
            </a:lvl5pPr>
            <a:lvl6pPr marL="2743200" lvl="5" indent="-36195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6pPr>
            <a:lvl7pPr marL="3200400" lvl="6" indent="-36195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7pPr>
            <a:lvl8pPr marL="3657600" lvl="7" indent="-36195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8pPr>
            <a:lvl9pPr marL="4114800" lvl="8" indent="-36195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9pPr>
          </a:lstStyle>
          <a:p>
            <a:endParaRPr/>
          </a:p>
        </p:txBody>
      </p:sp>
      <p:pic>
        <p:nvPicPr>
          <p:cNvPr id="55" name="Google Shape;55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068145" y="8940658"/>
            <a:ext cx="1191150" cy="6352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" name="Google Shape;56;p7"/>
          <p:cNvGrpSpPr/>
          <p:nvPr/>
        </p:nvGrpSpPr>
        <p:grpSpPr>
          <a:xfrm>
            <a:off x="1028700" y="354169"/>
            <a:ext cx="16230600" cy="795066"/>
            <a:chOff x="0" y="-241102"/>
            <a:chExt cx="21640800" cy="1060088"/>
          </a:xfrm>
        </p:grpSpPr>
        <p:grpSp>
          <p:nvGrpSpPr>
            <p:cNvPr id="57" name="Google Shape;57;p7"/>
            <p:cNvGrpSpPr/>
            <p:nvPr/>
          </p:nvGrpSpPr>
          <p:grpSpPr>
            <a:xfrm>
              <a:off x="0" y="-241102"/>
              <a:ext cx="21640800" cy="1060088"/>
              <a:chOff x="0" y="-47625"/>
              <a:chExt cx="4274726" cy="209400"/>
            </a:xfrm>
          </p:grpSpPr>
          <p:sp>
            <p:nvSpPr>
              <p:cNvPr id="58" name="Google Shape;58;p7"/>
              <p:cNvSpPr/>
              <p:nvPr/>
            </p:nvSpPr>
            <p:spPr>
              <a:xfrm>
                <a:off x="0" y="0"/>
                <a:ext cx="4274726" cy="161744"/>
              </a:xfrm>
              <a:custGeom>
                <a:avLst/>
                <a:gdLst/>
                <a:ahLst/>
                <a:cxnLst/>
                <a:rect l="l" t="t" r="r" b="b"/>
                <a:pathLst>
                  <a:path w="4274726" h="161744" extrusionOk="0">
                    <a:moveTo>
                      <a:pt x="16218" y="0"/>
                    </a:moveTo>
                    <a:lnTo>
                      <a:pt x="4258508" y="0"/>
                    </a:lnTo>
                    <a:cubicBezTo>
                      <a:pt x="4267465" y="0"/>
                      <a:pt x="4274726" y="7261"/>
                      <a:pt x="4274726" y="16218"/>
                    </a:cubicBezTo>
                    <a:lnTo>
                      <a:pt x="4274726" y="145526"/>
                    </a:lnTo>
                    <a:cubicBezTo>
                      <a:pt x="4274726" y="154483"/>
                      <a:pt x="4267465" y="161744"/>
                      <a:pt x="4258508" y="161744"/>
                    </a:cubicBezTo>
                    <a:lnTo>
                      <a:pt x="16218" y="161744"/>
                    </a:lnTo>
                    <a:cubicBezTo>
                      <a:pt x="7261" y="161744"/>
                      <a:pt x="0" y="154483"/>
                      <a:pt x="0" y="145526"/>
                    </a:cubicBezTo>
                    <a:lnTo>
                      <a:pt x="0" y="16218"/>
                    </a:lnTo>
                    <a:cubicBezTo>
                      <a:pt x="0" y="7261"/>
                      <a:pt x="7261" y="0"/>
                      <a:pt x="1621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7"/>
              <p:cNvSpPr txBox="1"/>
              <p:nvPr/>
            </p:nvSpPr>
            <p:spPr>
              <a:xfrm>
                <a:off x="0" y="-47625"/>
                <a:ext cx="4274700" cy="20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" name="Google Shape;60;p7"/>
            <p:cNvSpPr/>
            <p:nvPr/>
          </p:nvSpPr>
          <p:spPr>
            <a:xfrm>
              <a:off x="282601" y="182997"/>
              <a:ext cx="475276" cy="475276"/>
            </a:xfrm>
            <a:custGeom>
              <a:avLst/>
              <a:gdLst/>
              <a:ahLst/>
              <a:cxnLst/>
              <a:rect l="l" t="t" r="r" b="b"/>
              <a:pathLst>
                <a:path w="475276" h="475276" extrusionOk="0">
                  <a:moveTo>
                    <a:pt x="0" y="0"/>
                  </a:moveTo>
                  <a:lnTo>
                    <a:pt x="475276" y="0"/>
                  </a:lnTo>
                  <a:lnTo>
                    <a:pt x="475276" y="475276"/>
                  </a:lnTo>
                  <a:lnTo>
                    <a:pt x="0" y="4752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61" name="Google Shape;61;p7"/>
            <p:cNvSpPr txBox="1"/>
            <p:nvPr/>
          </p:nvSpPr>
          <p:spPr>
            <a:xfrm>
              <a:off x="1073211" y="256599"/>
              <a:ext cx="199725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8899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0" i="0" u="none" strike="noStrike" cap="none">
                  <a:solidFill>
                    <a:srgbClr val="0A3647"/>
                  </a:solidFill>
                  <a:latin typeface="Impact"/>
                  <a:ea typeface="Impact"/>
                  <a:cs typeface="Impact"/>
                  <a:sym typeface="Impact"/>
                </a:rPr>
                <a:t>LOGO COMPANY                                                                                       ABOUT MARKETING                                                      CONTACT US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 txBox="1">
            <a:spLocks noGrp="1"/>
          </p:cNvSpPr>
          <p:nvPr>
            <p:ph type="title"/>
          </p:nvPr>
        </p:nvSpPr>
        <p:spPr>
          <a:xfrm>
            <a:off x="457200" y="2713050"/>
            <a:ext cx="15357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4" name="Google Shape;64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068145" y="8940658"/>
            <a:ext cx="1191150" cy="6352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" name="Google Shape;65;p8"/>
          <p:cNvGrpSpPr/>
          <p:nvPr/>
        </p:nvGrpSpPr>
        <p:grpSpPr>
          <a:xfrm>
            <a:off x="1028700" y="354169"/>
            <a:ext cx="16230600" cy="795066"/>
            <a:chOff x="0" y="-241102"/>
            <a:chExt cx="21640800" cy="1060088"/>
          </a:xfrm>
        </p:grpSpPr>
        <p:grpSp>
          <p:nvGrpSpPr>
            <p:cNvPr id="66" name="Google Shape;66;p8"/>
            <p:cNvGrpSpPr/>
            <p:nvPr/>
          </p:nvGrpSpPr>
          <p:grpSpPr>
            <a:xfrm>
              <a:off x="0" y="-241102"/>
              <a:ext cx="21640800" cy="1060088"/>
              <a:chOff x="0" y="-47625"/>
              <a:chExt cx="4274726" cy="209400"/>
            </a:xfrm>
          </p:grpSpPr>
          <p:sp>
            <p:nvSpPr>
              <p:cNvPr id="67" name="Google Shape;67;p8"/>
              <p:cNvSpPr/>
              <p:nvPr/>
            </p:nvSpPr>
            <p:spPr>
              <a:xfrm>
                <a:off x="0" y="0"/>
                <a:ext cx="4274726" cy="161744"/>
              </a:xfrm>
              <a:custGeom>
                <a:avLst/>
                <a:gdLst/>
                <a:ahLst/>
                <a:cxnLst/>
                <a:rect l="l" t="t" r="r" b="b"/>
                <a:pathLst>
                  <a:path w="4274726" h="161744" extrusionOk="0">
                    <a:moveTo>
                      <a:pt x="16218" y="0"/>
                    </a:moveTo>
                    <a:lnTo>
                      <a:pt x="4258508" y="0"/>
                    </a:lnTo>
                    <a:cubicBezTo>
                      <a:pt x="4267465" y="0"/>
                      <a:pt x="4274726" y="7261"/>
                      <a:pt x="4274726" y="16218"/>
                    </a:cubicBezTo>
                    <a:lnTo>
                      <a:pt x="4274726" y="145526"/>
                    </a:lnTo>
                    <a:cubicBezTo>
                      <a:pt x="4274726" y="154483"/>
                      <a:pt x="4267465" y="161744"/>
                      <a:pt x="4258508" y="161744"/>
                    </a:cubicBezTo>
                    <a:lnTo>
                      <a:pt x="16218" y="161744"/>
                    </a:lnTo>
                    <a:cubicBezTo>
                      <a:pt x="7261" y="161744"/>
                      <a:pt x="0" y="154483"/>
                      <a:pt x="0" y="145526"/>
                    </a:cubicBezTo>
                    <a:lnTo>
                      <a:pt x="0" y="16218"/>
                    </a:lnTo>
                    <a:cubicBezTo>
                      <a:pt x="0" y="7261"/>
                      <a:pt x="7261" y="0"/>
                      <a:pt x="1621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8"/>
              <p:cNvSpPr txBox="1"/>
              <p:nvPr/>
            </p:nvSpPr>
            <p:spPr>
              <a:xfrm>
                <a:off x="0" y="-47625"/>
                <a:ext cx="4274700" cy="20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9" name="Google Shape;69;p8"/>
            <p:cNvSpPr/>
            <p:nvPr/>
          </p:nvSpPr>
          <p:spPr>
            <a:xfrm>
              <a:off x="282601" y="182997"/>
              <a:ext cx="475276" cy="475276"/>
            </a:xfrm>
            <a:custGeom>
              <a:avLst/>
              <a:gdLst/>
              <a:ahLst/>
              <a:cxnLst/>
              <a:rect l="l" t="t" r="r" b="b"/>
              <a:pathLst>
                <a:path w="475276" h="475276" extrusionOk="0">
                  <a:moveTo>
                    <a:pt x="0" y="0"/>
                  </a:moveTo>
                  <a:lnTo>
                    <a:pt x="475276" y="0"/>
                  </a:lnTo>
                  <a:lnTo>
                    <a:pt x="475276" y="475276"/>
                  </a:lnTo>
                  <a:lnTo>
                    <a:pt x="0" y="4752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70" name="Google Shape;70;p8"/>
            <p:cNvSpPr txBox="1"/>
            <p:nvPr/>
          </p:nvSpPr>
          <p:spPr>
            <a:xfrm>
              <a:off x="1073211" y="256599"/>
              <a:ext cx="199725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8899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0" i="0" u="none" strike="noStrike" cap="none">
                  <a:solidFill>
                    <a:srgbClr val="0A3647"/>
                  </a:solidFill>
                  <a:latin typeface="Impact"/>
                  <a:ea typeface="Impact"/>
                  <a:cs typeface="Impact"/>
                  <a:sym typeface="Impact"/>
                </a:rPr>
                <a:t>LOGO COMPANY                                                                                       ABOUT MARKETING                                                      CONTACT US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9"/>
          <p:cNvSpPr txBox="1">
            <a:spLocks noGrp="1"/>
          </p:cNvSpPr>
          <p:nvPr>
            <p:ph type="body" idx="1"/>
          </p:nvPr>
        </p:nvSpPr>
        <p:spPr>
          <a:xfrm>
            <a:off x="7147175" y="5124375"/>
            <a:ext cx="5111700" cy="3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6195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/>
            </a:lvl2pPr>
            <a:lvl3pPr marL="1371600" lvl="2" indent="-36195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3pPr>
            <a:lvl4pPr marL="1828800" lvl="3" indent="-3619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/>
            </a:lvl4pPr>
            <a:lvl5pPr marL="2286000" lvl="4" indent="-3619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/>
            </a:lvl5pPr>
            <a:lvl6pPr marL="2743200" lvl="5" indent="-3619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6pPr>
            <a:lvl7pPr marL="3200400" lvl="6" indent="-3619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7pPr>
            <a:lvl8pPr marL="3657600" lvl="7" indent="-3619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8pPr>
            <a:lvl9pPr marL="4114800" lvl="8" indent="-3619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body" idx="2"/>
          </p:nvPr>
        </p:nvSpPr>
        <p:spPr>
          <a:xfrm>
            <a:off x="2248700" y="5124375"/>
            <a:ext cx="5111700" cy="3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9pPr>
          </a:lstStyle>
          <a:p>
            <a:endParaRPr/>
          </a:p>
        </p:txBody>
      </p:sp>
      <p:pic>
        <p:nvPicPr>
          <p:cNvPr id="74" name="Google Shape;74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068145" y="8940658"/>
            <a:ext cx="1191150" cy="6352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5" name="Google Shape;75;p9"/>
          <p:cNvGrpSpPr/>
          <p:nvPr/>
        </p:nvGrpSpPr>
        <p:grpSpPr>
          <a:xfrm>
            <a:off x="1028700" y="354169"/>
            <a:ext cx="16230600" cy="795066"/>
            <a:chOff x="0" y="-241102"/>
            <a:chExt cx="21640800" cy="1060088"/>
          </a:xfrm>
        </p:grpSpPr>
        <p:grpSp>
          <p:nvGrpSpPr>
            <p:cNvPr id="76" name="Google Shape;76;p9"/>
            <p:cNvGrpSpPr/>
            <p:nvPr/>
          </p:nvGrpSpPr>
          <p:grpSpPr>
            <a:xfrm>
              <a:off x="0" y="-241102"/>
              <a:ext cx="21640800" cy="1060088"/>
              <a:chOff x="0" y="-47625"/>
              <a:chExt cx="4274726" cy="209400"/>
            </a:xfrm>
          </p:grpSpPr>
          <p:sp>
            <p:nvSpPr>
              <p:cNvPr id="77" name="Google Shape;77;p9"/>
              <p:cNvSpPr/>
              <p:nvPr/>
            </p:nvSpPr>
            <p:spPr>
              <a:xfrm>
                <a:off x="0" y="0"/>
                <a:ext cx="4274726" cy="161744"/>
              </a:xfrm>
              <a:custGeom>
                <a:avLst/>
                <a:gdLst/>
                <a:ahLst/>
                <a:cxnLst/>
                <a:rect l="l" t="t" r="r" b="b"/>
                <a:pathLst>
                  <a:path w="4274726" h="161744" extrusionOk="0">
                    <a:moveTo>
                      <a:pt x="16218" y="0"/>
                    </a:moveTo>
                    <a:lnTo>
                      <a:pt x="4258508" y="0"/>
                    </a:lnTo>
                    <a:cubicBezTo>
                      <a:pt x="4267465" y="0"/>
                      <a:pt x="4274726" y="7261"/>
                      <a:pt x="4274726" y="16218"/>
                    </a:cubicBezTo>
                    <a:lnTo>
                      <a:pt x="4274726" y="145526"/>
                    </a:lnTo>
                    <a:cubicBezTo>
                      <a:pt x="4274726" y="154483"/>
                      <a:pt x="4267465" y="161744"/>
                      <a:pt x="4258508" y="161744"/>
                    </a:cubicBezTo>
                    <a:lnTo>
                      <a:pt x="16218" y="161744"/>
                    </a:lnTo>
                    <a:cubicBezTo>
                      <a:pt x="7261" y="161744"/>
                      <a:pt x="0" y="154483"/>
                      <a:pt x="0" y="145526"/>
                    </a:cubicBezTo>
                    <a:lnTo>
                      <a:pt x="0" y="16218"/>
                    </a:lnTo>
                    <a:cubicBezTo>
                      <a:pt x="0" y="7261"/>
                      <a:pt x="7261" y="0"/>
                      <a:pt x="1621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9"/>
              <p:cNvSpPr txBox="1"/>
              <p:nvPr/>
            </p:nvSpPr>
            <p:spPr>
              <a:xfrm>
                <a:off x="0" y="-47625"/>
                <a:ext cx="4274700" cy="20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9" name="Google Shape;79;p9"/>
            <p:cNvSpPr/>
            <p:nvPr/>
          </p:nvSpPr>
          <p:spPr>
            <a:xfrm>
              <a:off x="282601" y="182997"/>
              <a:ext cx="475276" cy="475276"/>
            </a:xfrm>
            <a:custGeom>
              <a:avLst/>
              <a:gdLst/>
              <a:ahLst/>
              <a:cxnLst/>
              <a:rect l="l" t="t" r="r" b="b"/>
              <a:pathLst>
                <a:path w="475276" h="475276" extrusionOk="0">
                  <a:moveTo>
                    <a:pt x="0" y="0"/>
                  </a:moveTo>
                  <a:lnTo>
                    <a:pt x="475276" y="0"/>
                  </a:lnTo>
                  <a:lnTo>
                    <a:pt x="475276" y="475276"/>
                  </a:lnTo>
                  <a:lnTo>
                    <a:pt x="0" y="4752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80" name="Google Shape;80;p9"/>
            <p:cNvSpPr txBox="1"/>
            <p:nvPr/>
          </p:nvSpPr>
          <p:spPr>
            <a:xfrm>
              <a:off x="1073211" y="256599"/>
              <a:ext cx="199725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8899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0" i="0" u="none" strike="noStrike" cap="none">
                  <a:solidFill>
                    <a:srgbClr val="0A3647"/>
                  </a:solidFill>
                  <a:latin typeface="Impact"/>
                  <a:ea typeface="Impact"/>
                  <a:cs typeface="Impact"/>
                  <a:sym typeface="Impact"/>
                </a:rPr>
                <a:t>LOGO COMPANY                                                                                       ABOUT MARKETING                                                      CONTACT US</a:t>
              </a:r>
              <a:endParaRPr/>
            </a:p>
          </p:txBody>
        </p:sp>
      </p:grpSp>
      <p:sp>
        <p:nvSpPr>
          <p:cNvPr id="81" name="Google Shape;81;p9"/>
          <p:cNvSpPr txBox="1">
            <a:spLocks noGrp="1"/>
          </p:cNvSpPr>
          <p:nvPr>
            <p:ph type="title"/>
          </p:nvPr>
        </p:nvSpPr>
        <p:spPr>
          <a:xfrm>
            <a:off x="457200" y="2713050"/>
            <a:ext cx="15357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Impact"/>
              <a:buNone/>
              <a:defRPr sz="1120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"/>
          <p:cNvSpPr>
            <a:spLocks noGrp="1"/>
          </p:cNvSpPr>
          <p:nvPr>
            <p:ph type="pic" idx="2"/>
          </p:nvPr>
        </p:nvSpPr>
        <p:spPr>
          <a:xfrm>
            <a:off x="9385572" y="5419875"/>
            <a:ext cx="4262700" cy="3197100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10"/>
          <p:cNvSpPr txBox="1">
            <a:spLocks noGrp="1"/>
          </p:cNvSpPr>
          <p:nvPr>
            <p:ph type="body" idx="1"/>
          </p:nvPr>
        </p:nvSpPr>
        <p:spPr>
          <a:xfrm>
            <a:off x="1811813" y="57577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9pPr>
          </a:lstStyle>
          <a:p>
            <a:endParaRPr/>
          </a:p>
        </p:txBody>
      </p:sp>
      <p:pic>
        <p:nvPicPr>
          <p:cNvPr id="85" name="Google Shape;85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068145" y="8940658"/>
            <a:ext cx="1191150" cy="6352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" name="Google Shape;86;p10"/>
          <p:cNvGrpSpPr/>
          <p:nvPr/>
        </p:nvGrpSpPr>
        <p:grpSpPr>
          <a:xfrm>
            <a:off x="1028700" y="354169"/>
            <a:ext cx="16230600" cy="795066"/>
            <a:chOff x="0" y="-241102"/>
            <a:chExt cx="21640800" cy="1060088"/>
          </a:xfrm>
        </p:grpSpPr>
        <p:grpSp>
          <p:nvGrpSpPr>
            <p:cNvPr id="87" name="Google Shape;87;p10"/>
            <p:cNvGrpSpPr/>
            <p:nvPr/>
          </p:nvGrpSpPr>
          <p:grpSpPr>
            <a:xfrm>
              <a:off x="0" y="-241102"/>
              <a:ext cx="21640800" cy="1060088"/>
              <a:chOff x="0" y="-47625"/>
              <a:chExt cx="4274726" cy="209400"/>
            </a:xfrm>
          </p:grpSpPr>
          <p:sp>
            <p:nvSpPr>
              <p:cNvPr id="88" name="Google Shape;88;p10"/>
              <p:cNvSpPr/>
              <p:nvPr/>
            </p:nvSpPr>
            <p:spPr>
              <a:xfrm>
                <a:off x="0" y="0"/>
                <a:ext cx="4274726" cy="161744"/>
              </a:xfrm>
              <a:custGeom>
                <a:avLst/>
                <a:gdLst/>
                <a:ahLst/>
                <a:cxnLst/>
                <a:rect l="l" t="t" r="r" b="b"/>
                <a:pathLst>
                  <a:path w="4274726" h="161744" extrusionOk="0">
                    <a:moveTo>
                      <a:pt x="16218" y="0"/>
                    </a:moveTo>
                    <a:lnTo>
                      <a:pt x="4258508" y="0"/>
                    </a:lnTo>
                    <a:cubicBezTo>
                      <a:pt x="4267465" y="0"/>
                      <a:pt x="4274726" y="7261"/>
                      <a:pt x="4274726" y="16218"/>
                    </a:cubicBezTo>
                    <a:lnTo>
                      <a:pt x="4274726" y="145526"/>
                    </a:lnTo>
                    <a:cubicBezTo>
                      <a:pt x="4274726" y="154483"/>
                      <a:pt x="4267465" y="161744"/>
                      <a:pt x="4258508" y="161744"/>
                    </a:cubicBezTo>
                    <a:lnTo>
                      <a:pt x="16218" y="161744"/>
                    </a:lnTo>
                    <a:cubicBezTo>
                      <a:pt x="7261" y="161744"/>
                      <a:pt x="0" y="154483"/>
                      <a:pt x="0" y="145526"/>
                    </a:cubicBezTo>
                    <a:lnTo>
                      <a:pt x="0" y="16218"/>
                    </a:lnTo>
                    <a:cubicBezTo>
                      <a:pt x="0" y="7261"/>
                      <a:pt x="7261" y="0"/>
                      <a:pt x="1621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10"/>
              <p:cNvSpPr txBox="1"/>
              <p:nvPr/>
            </p:nvSpPr>
            <p:spPr>
              <a:xfrm>
                <a:off x="0" y="-47625"/>
                <a:ext cx="4274700" cy="20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10"/>
            <p:cNvSpPr/>
            <p:nvPr/>
          </p:nvSpPr>
          <p:spPr>
            <a:xfrm>
              <a:off x="282601" y="182997"/>
              <a:ext cx="475276" cy="475276"/>
            </a:xfrm>
            <a:custGeom>
              <a:avLst/>
              <a:gdLst/>
              <a:ahLst/>
              <a:cxnLst/>
              <a:rect l="l" t="t" r="r" b="b"/>
              <a:pathLst>
                <a:path w="475276" h="475276" extrusionOk="0">
                  <a:moveTo>
                    <a:pt x="0" y="0"/>
                  </a:moveTo>
                  <a:lnTo>
                    <a:pt x="475276" y="0"/>
                  </a:lnTo>
                  <a:lnTo>
                    <a:pt x="475276" y="475276"/>
                  </a:lnTo>
                  <a:lnTo>
                    <a:pt x="0" y="4752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1" name="Google Shape;91;p10"/>
            <p:cNvSpPr txBox="1"/>
            <p:nvPr/>
          </p:nvSpPr>
          <p:spPr>
            <a:xfrm>
              <a:off x="1073211" y="256599"/>
              <a:ext cx="199725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8899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0" i="0" u="none" strike="noStrike" cap="none">
                  <a:solidFill>
                    <a:srgbClr val="0A3647"/>
                  </a:solidFill>
                  <a:latin typeface="Impact"/>
                  <a:ea typeface="Impact"/>
                  <a:cs typeface="Impact"/>
                  <a:sym typeface="Impact"/>
                </a:rPr>
                <a:t>LOGO COMPANY                                                                                       ABOUT MARKETING                                                      CONTACT US</a:t>
              </a:r>
              <a:endParaRPr/>
            </a:p>
          </p:txBody>
        </p:sp>
      </p:grpSp>
      <p:sp>
        <p:nvSpPr>
          <p:cNvPr id="92" name="Google Shape;92;p10"/>
          <p:cNvSpPr txBox="1">
            <a:spLocks noGrp="1"/>
          </p:cNvSpPr>
          <p:nvPr>
            <p:ph type="title"/>
          </p:nvPr>
        </p:nvSpPr>
        <p:spPr>
          <a:xfrm>
            <a:off x="457200" y="2713050"/>
            <a:ext cx="15357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Impact"/>
              <a:buNone/>
              <a:defRPr sz="1120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-131575" y="-199538"/>
            <a:ext cx="18909676" cy="1062743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457200" y="2713050"/>
            <a:ext cx="15357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Impact"/>
              <a:buNone/>
              <a:defRPr sz="1120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921200" y="5582250"/>
            <a:ext cx="66714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Impact"/>
              <a:buChar char="•"/>
              <a:defRPr sz="210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1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Impact"/>
              <a:buChar char="–"/>
              <a:defRPr sz="210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619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Impact"/>
              <a:buChar char="•"/>
              <a:defRPr sz="210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Impact"/>
              <a:buChar char="–"/>
              <a:defRPr sz="210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Impact"/>
              <a:buChar char="»"/>
              <a:defRPr sz="210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Impact"/>
              <a:buChar char="•"/>
              <a:defRPr sz="210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Impact"/>
              <a:buChar char="•"/>
              <a:defRPr sz="210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Impact"/>
              <a:buChar char="•"/>
              <a:defRPr sz="210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Impact"/>
              <a:buChar char="•"/>
              <a:defRPr sz="210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31575" y="-199538"/>
            <a:ext cx="18909676" cy="10627439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1"/>
          <p:cNvSpPr/>
          <p:nvPr/>
        </p:nvSpPr>
        <p:spPr>
          <a:xfrm>
            <a:off x="5750718" y="7816730"/>
            <a:ext cx="6786563" cy="2067360"/>
          </a:xfrm>
          <a:custGeom>
            <a:avLst/>
            <a:gdLst/>
            <a:ahLst/>
            <a:cxnLst/>
            <a:rect l="l" t="t" r="r" b="b"/>
            <a:pathLst>
              <a:path w="1410848" h="323488" extrusionOk="0">
                <a:moveTo>
                  <a:pt x="74588" y="0"/>
                </a:moveTo>
                <a:lnTo>
                  <a:pt x="1336260" y="0"/>
                </a:lnTo>
                <a:cubicBezTo>
                  <a:pt x="1377454" y="0"/>
                  <a:pt x="1410848" y="33394"/>
                  <a:pt x="1410848" y="74588"/>
                </a:cubicBezTo>
                <a:lnTo>
                  <a:pt x="1410848" y="248900"/>
                </a:lnTo>
                <a:cubicBezTo>
                  <a:pt x="1410848" y="290093"/>
                  <a:pt x="1377454" y="323488"/>
                  <a:pt x="1336260" y="323488"/>
                </a:cubicBezTo>
                <a:lnTo>
                  <a:pt x="74588" y="323488"/>
                </a:lnTo>
                <a:cubicBezTo>
                  <a:pt x="33394" y="323488"/>
                  <a:pt x="0" y="290093"/>
                  <a:pt x="0" y="248900"/>
                </a:cubicBezTo>
                <a:lnTo>
                  <a:pt x="0" y="74588"/>
                </a:lnTo>
                <a:cubicBezTo>
                  <a:pt x="0" y="33394"/>
                  <a:pt x="33394" y="0"/>
                  <a:pt x="74588" y="0"/>
                </a:cubicBezTo>
                <a:close/>
              </a:path>
            </a:pathLst>
          </a:custGeom>
          <a:solidFill>
            <a:srgbClr val="C7D4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1"/>
          <p:cNvSpPr txBox="1"/>
          <p:nvPr/>
        </p:nvSpPr>
        <p:spPr>
          <a:xfrm>
            <a:off x="1137788" y="1303103"/>
            <a:ext cx="8859900" cy="5670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89001"/>
              </a:lnSpc>
            </a:pPr>
            <a:r>
              <a:rPr lang="en-US" sz="13800" dirty="0">
                <a:solidFill>
                  <a:srgbClr val="343E88"/>
                </a:solidFill>
                <a:latin typeface="Impact" panose="020B0806030902050204" pitchFamily="34" charset="0"/>
              </a:rPr>
              <a:t>How to start investing from zero</a:t>
            </a:r>
            <a:endParaRPr lang="en-US" sz="1800" dirty="0">
              <a:solidFill>
                <a:srgbClr val="343E88"/>
              </a:solidFill>
              <a:latin typeface="Impact" panose="020B0806030902050204" pitchFamily="34" charset="0"/>
            </a:endParaRPr>
          </a:p>
        </p:txBody>
      </p:sp>
      <p:sp>
        <p:nvSpPr>
          <p:cNvPr id="110" name="Google Shape;110;p11"/>
          <p:cNvSpPr txBox="1"/>
          <p:nvPr/>
        </p:nvSpPr>
        <p:spPr>
          <a:xfrm>
            <a:off x="6716984" y="8115244"/>
            <a:ext cx="4854029" cy="1606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9" b="0" i="0" u="none" strike="noStrike" cap="none" dirty="0">
                <a:solidFill>
                  <a:srgbClr val="0A3647"/>
                </a:solidFill>
                <a:latin typeface="Impact"/>
                <a:ea typeface="Impact"/>
                <a:cs typeface="Impact"/>
                <a:sym typeface="Impact"/>
              </a:rPr>
              <a:t>Made by </a:t>
            </a:r>
          </a:p>
          <a:p>
            <a:pPr marL="0" marR="0" lvl="0" indent="0" algn="ctr" rtl="0">
              <a:lnSpc>
                <a:spcPct val="8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9" b="0" i="0" u="none" strike="noStrike" cap="none" dirty="0" err="1">
                <a:solidFill>
                  <a:srgbClr val="0A3647"/>
                </a:solidFill>
                <a:latin typeface="Impact"/>
                <a:ea typeface="Impact"/>
                <a:cs typeface="Impact"/>
                <a:sym typeface="Impact"/>
              </a:rPr>
              <a:t>Antipenko</a:t>
            </a:r>
            <a:r>
              <a:rPr lang="en-US" sz="3909" b="0" i="0" u="none" strike="noStrike" cap="none" dirty="0">
                <a:solidFill>
                  <a:srgbClr val="0A3647"/>
                </a:solidFill>
                <a:latin typeface="Impact"/>
                <a:ea typeface="Impact"/>
                <a:cs typeface="Impact"/>
                <a:sym typeface="Impact"/>
              </a:rPr>
              <a:t> Dmitry </a:t>
            </a:r>
          </a:p>
          <a:p>
            <a:pPr marL="0" marR="0" lvl="0" indent="0" algn="ctr" rtl="0">
              <a:lnSpc>
                <a:spcPct val="8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9" b="0" i="0" u="none" strike="noStrike" cap="none" dirty="0">
                <a:solidFill>
                  <a:srgbClr val="0A3647"/>
                </a:solidFill>
                <a:latin typeface="Impact"/>
                <a:ea typeface="Impact"/>
                <a:cs typeface="Impact"/>
                <a:sym typeface="Impact"/>
              </a:rPr>
              <a:t>and </a:t>
            </a:r>
            <a:r>
              <a:rPr lang="en-US" sz="3909" b="0" i="0" u="none" strike="noStrike" cap="none" dirty="0" err="1">
                <a:solidFill>
                  <a:srgbClr val="0A3647"/>
                </a:solidFill>
                <a:latin typeface="Impact"/>
                <a:ea typeface="Impact"/>
                <a:cs typeface="Impact"/>
                <a:sym typeface="Impact"/>
              </a:rPr>
              <a:t>Uskova</a:t>
            </a:r>
            <a:r>
              <a:rPr lang="en-US" sz="3909" b="0" i="0" u="none" strike="noStrike" cap="none" dirty="0">
                <a:solidFill>
                  <a:srgbClr val="0A3647"/>
                </a:solidFill>
                <a:latin typeface="Impact"/>
                <a:ea typeface="Impact"/>
                <a:cs typeface="Impact"/>
                <a:sym typeface="Impact"/>
              </a:rPr>
              <a:t> Ekaterina</a:t>
            </a:r>
            <a:endParaRPr sz="500" dirty="0">
              <a:solidFill>
                <a:srgbClr val="0A3647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7D27EB-46C4-A873-73D4-A0EFA0C260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4912" y="-738594"/>
            <a:ext cx="9753600" cy="9753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67727F-02E8-44AA-7B80-02E5647107CB}"/>
              </a:ext>
            </a:extLst>
          </p:cNvPr>
          <p:cNvSpPr txBox="1"/>
          <p:nvPr/>
        </p:nvSpPr>
        <p:spPr>
          <a:xfrm>
            <a:off x="17359313" y="9602877"/>
            <a:ext cx="928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A3647"/>
                </a:solidFill>
                <a:latin typeface="Aptos" panose="020B0004020202020204" pitchFamily="34" charset="0"/>
              </a:rPr>
              <a:t>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/>
          <p:nvPr/>
        </p:nvSpPr>
        <p:spPr>
          <a:xfrm>
            <a:off x="1387594" y="2540878"/>
            <a:ext cx="15657393" cy="1171496"/>
          </a:xfrm>
          <a:custGeom>
            <a:avLst/>
            <a:gdLst/>
            <a:ahLst/>
            <a:cxnLst/>
            <a:rect l="l" t="t" r="r" b="b"/>
            <a:pathLst>
              <a:path w="591407" h="591407" extrusionOk="0">
                <a:moveTo>
                  <a:pt x="120671" y="0"/>
                </a:moveTo>
                <a:lnTo>
                  <a:pt x="470736" y="0"/>
                </a:lnTo>
                <a:cubicBezTo>
                  <a:pt x="502740" y="0"/>
                  <a:pt x="533433" y="12714"/>
                  <a:pt x="556063" y="35344"/>
                </a:cubicBezTo>
                <a:cubicBezTo>
                  <a:pt x="578693" y="57974"/>
                  <a:pt x="591407" y="88667"/>
                  <a:pt x="591407" y="120671"/>
                </a:cubicBezTo>
                <a:lnTo>
                  <a:pt x="591407" y="470736"/>
                </a:lnTo>
                <a:cubicBezTo>
                  <a:pt x="591407" y="537380"/>
                  <a:pt x="537380" y="591407"/>
                  <a:pt x="470736" y="591407"/>
                </a:cubicBezTo>
                <a:lnTo>
                  <a:pt x="120671" y="591407"/>
                </a:lnTo>
                <a:cubicBezTo>
                  <a:pt x="54026" y="591407"/>
                  <a:pt x="0" y="537380"/>
                  <a:pt x="0" y="470736"/>
                </a:cubicBezTo>
                <a:lnTo>
                  <a:pt x="0" y="120671"/>
                </a:lnTo>
                <a:cubicBezTo>
                  <a:pt x="0" y="54026"/>
                  <a:pt x="54026" y="0"/>
                  <a:pt x="120671" y="0"/>
                </a:cubicBezTo>
                <a:close/>
              </a:path>
            </a:pathLst>
          </a:custGeom>
          <a:solidFill>
            <a:srgbClr val="C7D4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2"/>
          <p:cNvSpPr txBox="1"/>
          <p:nvPr/>
        </p:nvSpPr>
        <p:spPr>
          <a:xfrm>
            <a:off x="1387595" y="844075"/>
            <a:ext cx="119235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9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38" b="1" i="0" u="none" strike="noStrike" cap="none" dirty="0">
                <a:solidFill>
                  <a:srgbClr val="343E88"/>
                </a:solidFill>
                <a:latin typeface="Impact"/>
                <a:ea typeface="Impact"/>
                <a:cs typeface="Impact"/>
                <a:sym typeface="Impact"/>
              </a:rPr>
              <a:t>Introduction</a:t>
            </a:r>
            <a:endParaRPr lang="en-US" dirty="0">
              <a:solidFill>
                <a:srgbClr val="343E88"/>
              </a:solidFill>
            </a:endParaRPr>
          </a:p>
        </p:txBody>
      </p:sp>
      <p:sp>
        <p:nvSpPr>
          <p:cNvPr id="133" name="Google Shape;133;p12"/>
          <p:cNvSpPr txBox="1"/>
          <p:nvPr/>
        </p:nvSpPr>
        <p:spPr>
          <a:xfrm>
            <a:off x="2144833" y="2758968"/>
            <a:ext cx="13714292" cy="82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89001"/>
              </a:lnSpc>
            </a:pPr>
            <a:r>
              <a:rPr lang="en-US" sz="6000" dirty="0">
                <a:solidFill>
                  <a:srgbClr val="0A3647"/>
                </a:solidFill>
                <a:latin typeface="Aptos" panose="020B0004020202020204" pitchFamily="34" charset="0"/>
              </a:rPr>
              <a:t>Why invest: build fortune, earn returns</a:t>
            </a:r>
            <a:endParaRPr sz="900"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  <p:sp>
        <p:nvSpPr>
          <p:cNvPr id="2" name="Google Shape;123;p12">
            <a:extLst>
              <a:ext uri="{FF2B5EF4-FFF2-40B4-BE49-F238E27FC236}">
                <a16:creationId xmlns:a16="http://schemas.microsoft.com/office/drawing/2014/main" id="{71D6E657-9785-9CF5-FE56-DBB33491C89C}"/>
              </a:ext>
            </a:extLst>
          </p:cNvPr>
          <p:cNvSpPr/>
          <p:nvPr/>
        </p:nvSpPr>
        <p:spPr>
          <a:xfrm>
            <a:off x="1315303" y="4146869"/>
            <a:ext cx="15657393" cy="1296669"/>
          </a:xfrm>
          <a:custGeom>
            <a:avLst/>
            <a:gdLst/>
            <a:ahLst/>
            <a:cxnLst/>
            <a:rect l="l" t="t" r="r" b="b"/>
            <a:pathLst>
              <a:path w="591407" h="591407" extrusionOk="0">
                <a:moveTo>
                  <a:pt x="120671" y="0"/>
                </a:moveTo>
                <a:lnTo>
                  <a:pt x="470736" y="0"/>
                </a:lnTo>
                <a:cubicBezTo>
                  <a:pt x="502740" y="0"/>
                  <a:pt x="533433" y="12714"/>
                  <a:pt x="556063" y="35344"/>
                </a:cubicBezTo>
                <a:cubicBezTo>
                  <a:pt x="578693" y="57974"/>
                  <a:pt x="591407" y="88667"/>
                  <a:pt x="591407" y="120671"/>
                </a:cubicBezTo>
                <a:lnTo>
                  <a:pt x="591407" y="470736"/>
                </a:lnTo>
                <a:cubicBezTo>
                  <a:pt x="591407" y="537380"/>
                  <a:pt x="537380" y="591407"/>
                  <a:pt x="470736" y="591407"/>
                </a:cubicBezTo>
                <a:lnTo>
                  <a:pt x="120671" y="591407"/>
                </a:lnTo>
                <a:cubicBezTo>
                  <a:pt x="54026" y="591407"/>
                  <a:pt x="0" y="537380"/>
                  <a:pt x="0" y="470736"/>
                </a:cubicBezTo>
                <a:lnTo>
                  <a:pt x="0" y="120671"/>
                </a:lnTo>
                <a:cubicBezTo>
                  <a:pt x="0" y="54026"/>
                  <a:pt x="54026" y="0"/>
                  <a:pt x="120671" y="0"/>
                </a:cubicBezTo>
                <a:close/>
              </a:path>
            </a:pathLst>
          </a:custGeom>
          <a:solidFill>
            <a:srgbClr val="C7D4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133;p12">
            <a:extLst>
              <a:ext uri="{FF2B5EF4-FFF2-40B4-BE49-F238E27FC236}">
                <a16:creationId xmlns:a16="http://schemas.microsoft.com/office/drawing/2014/main" id="{69D732BC-99E4-32D1-F221-18AD56D1CCB2}"/>
              </a:ext>
            </a:extLst>
          </p:cNvPr>
          <p:cNvSpPr txBox="1"/>
          <p:nvPr/>
        </p:nvSpPr>
        <p:spPr>
          <a:xfrm>
            <a:off x="2001958" y="4457382"/>
            <a:ext cx="13714292" cy="82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89001"/>
              </a:lnSpc>
            </a:pPr>
            <a:r>
              <a:rPr lang="en-US" sz="6000" dirty="0">
                <a:solidFill>
                  <a:srgbClr val="0A3647"/>
                </a:solidFill>
                <a:latin typeface="Aptos" panose="020B0004020202020204" pitchFamily="34" charset="0"/>
              </a:rPr>
              <a:t>Not only for entrepreneurs</a:t>
            </a:r>
            <a:endParaRPr sz="900"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  <p:sp>
        <p:nvSpPr>
          <p:cNvPr id="8" name="Google Shape;123;p12">
            <a:extLst>
              <a:ext uri="{FF2B5EF4-FFF2-40B4-BE49-F238E27FC236}">
                <a16:creationId xmlns:a16="http://schemas.microsoft.com/office/drawing/2014/main" id="{5DAABF61-1EBC-0784-B732-72CB1F6ACC15}"/>
              </a:ext>
            </a:extLst>
          </p:cNvPr>
          <p:cNvSpPr/>
          <p:nvPr/>
        </p:nvSpPr>
        <p:spPr>
          <a:xfrm>
            <a:off x="1315302" y="5878033"/>
            <a:ext cx="15657393" cy="1171496"/>
          </a:xfrm>
          <a:custGeom>
            <a:avLst/>
            <a:gdLst/>
            <a:ahLst/>
            <a:cxnLst/>
            <a:rect l="l" t="t" r="r" b="b"/>
            <a:pathLst>
              <a:path w="591407" h="591407" extrusionOk="0">
                <a:moveTo>
                  <a:pt x="120671" y="0"/>
                </a:moveTo>
                <a:lnTo>
                  <a:pt x="470736" y="0"/>
                </a:lnTo>
                <a:cubicBezTo>
                  <a:pt x="502740" y="0"/>
                  <a:pt x="533433" y="12714"/>
                  <a:pt x="556063" y="35344"/>
                </a:cubicBezTo>
                <a:cubicBezTo>
                  <a:pt x="578693" y="57974"/>
                  <a:pt x="591407" y="88667"/>
                  <a:pt x="591407" y="120671"/>
                </a:cubicBezTo>
                <a:lnTo>
                  <a:pt x="591407" y="470736"/>
                </a:lnTo>
                <a:cubicBezTo>
                  <a:pt x="591407" y="537380"/>
                  <a:pt x="537380" y="591407"/>
                  <a:pt x="470736" y="591407"/>
                </a:cubicBezTo>
                <a:lnTo>
                  <a:pt x="120671" y="591407"/>
                </a:lnTo>
                <a:cubicBezTo>
                  <a:pt x="54026" y="591407"/>
                  <a:pt x="0" y="537380"/>
                  <a:pt x="0" y="470736"/>
                </a:cubicBezTo>
                <a:lnTo>
                  <a:pt x="0" y="120671"/>
                </a:lnTo>
                <a:cubicBezTo>
                  <a:pt x="0" y="54026"/>
                  <a:pt x="54026" y="0"/>
                  <a:pt x="120671" y="0"/>
                </a:cubicBezTo>
                <a:close/>
              </a:path>
            </a:pathLst>
          </a:custGeom>
          <a:solidFill>
            <a:srgbClr val="C7D4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33;p12">
            <a:extLst>
              <a:ext uri="{FF2B5EF4-FFF2-40B4-BE49-F238E27FC236}">
                <a16:creationId xmlns:a16="http://schemas.microsoft.com/office/drawing/2014/main" id="{1C72A41D-3B1C-BD9B-4383-8B1E057407D4}"/>
              </a:ext>
            </a:extLst>
          </p:cNvPr>
          <p:cNvSpPr txBox="1"/>
          <p:nvPr/>
        </p:nvSpPr>
        <p:spPr>
          <a:xfrm>
            <a:off x="2001958" y="6052899"/>
            <a:ext cx="13714292" cy="82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89001"/>
              </a:lnSpc>
            </a:pPr>
            <a:r>
              <a:rPr lang="en-US" sz="6000" dirty="0">
                <a:solidFill>
                  <a:srgbClr val="0A3647"/>
                </a:solidFill>
                <a:latin typeface="Aptos" panose="020B0004020202020204" pitchFamily="34" charset="0"/>
              </a:rPr>
              <a:t>Long-term mindset</a:t>
            </a:r>
            <a:endParaRPr sz="900"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  <p:sp>
        <p:nvSpPr>
          <p:cNvPr id="11" name="Google Shape;123;p12">
            <a:extLst>
              <a:ext uri="{FF2B5EF4-FFF2-40B4-BE49-F238E27FC236}">
                <a16:creationId xmlns:a16="http://schemas.microsoft.com/office/drawing/2014/main" id="{2208A229-57A6-F43F-B877-2D46134B8450}"/>
              </a:ext>
            </a:extLst>
          </p:cNvPr>
          <p:cNvSpPr/>
          <p:nvPr/>
        </p:nvSpPr>
        <p:spPr>
          <a:xfrm>
            <a:off x="1387594" y="7484024"/>
            <a:ext cx="15657393" cy="1171496"/>
          </a:xfrm>
          <a:custGeom>
            <a:avLst/>
            <a:gdLst/>
            <a:ahLst/>
            <a:cxnLst/>
            <a:rect l="l" t="t" r="r" b="b"/>
            <a:pathLst>
              <a:path w="591407" h="591407" extrusionOk="0">
                <a:moveTo>
                  <a:pt x="120671" y="0"/>
                </a:moveTo>
                <a:lnTo>
                  <a:pt x="470736" y="0"/>
                </a:lnTo>
                <a:cubicBezTo>
                  <a:pt x="502740" y="0"/>
                  <a:pt x="533433" y="12714"/>
                  <a:pt x="556063" y="35344"/>
                </a:cubicBezTo>
                <a:cubicBezTo>
                  <a:pt x="578693" y="57974"/>
                  <a:pt x="591407" y="88667"/>
                  <a:pt x="591407" y="120671"/>
                </a:cubicBezTo>
                <a:lnTo>
                  <a:pt x="591407" y="470736"/>
                </a:lnTo>
                <a:cubicBezTo>
                  <a:pt x="591407" y="537380"/>
                  <a:pt x="537380" y="591407"/>
                  <a:pt x="470736" y="591407"/>
                </a:cubicBezTo>
                <a:lnTo>
                  <a:pt x="120671" y="591407"/>
                </a:lnTo>
                <a:cubicBezTo>
                  <a:pt x="54026" y="591407"/>
                  <a:pt x="0" y="537380"/>
                  <a:pt x="0" y="470736"/>
                </a:cubicBezTo>
                <a:lnTo>
                  <a:pt x="0" y="120671"/>
                </a:lnTo>
                <a:cubicBezTo>
                  <a:pt x="0" y="54026"/>
                  <a:pt x="54026" y="0"/>
                  <a:pt x="120671" y="0"/>
                </a:cubicBezTo>
                <a:close/>
              </a:path>
            </a:pathLst>
          </a:custGeom>
          <a:solidFill>
            <a:srgbClr val="C7D4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33;p12">
            <a:extLst>
              <a:ext uri="{FF2B5EF4-FFF2-40B4-BE49-F238E27FC236}">
                <a16:creationId xmlns:a16="http://schemas.microsoft.com/office/drawing/2014/main" id="{251D6570-24F8-8BB6-9306-BBE5609F4081}"/>
              </a:ext>
            </a:extLst>
          </p:cNvPr>
          <p:cNvSpPr txBox="1"/>
          <p:nvPr/>
        </p:nvSpPr>
        <p:spPr>
          <a:xfrm>
            <a:off x="2144833" y="7658890"/>
            <a:ext cx="13714292" cy="82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89001"/>
              </a:lnSpc>
            </a:pPr>
            <a:r>
              <a:rPr lang="en-US" sz="6000" dirty="0">
                <a:solidFill>
                  <a:srgbClr val="0A3647"/>
                </a:solidFill>
                <a:latin typeface="Aptos" panose="020B0004020202020204" pitchFamily="34" charset="0"/>
              </a:rPr>
              <a:t>Avoid being greedy or reckless</a:t>
            </a:r>
            <a:endParaRPr sz="900"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78F205-990D-5F52-7923-8A98E7CB3AD1}"/>
              </a:ext>
            </a:extLst>
          </p:cNvPr>
          <p:cNvSpPr txBox="1"/>
          <p:nvPr/>
        </p:nvSpPr>
        <p:spPr>
          <a:xfrm>
            <a:off x="17359313" y="9602877"/>
            <a:ext cx="928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A3647"/>
                </a:solidFill>
                <a:latin typeface="Aptos" panose="020B0004020202020204" pitchFamily="34" charset="0"/>
              </a:rPr>
              <a:t>2</a:t>
            </a:r>
            <a:endParaRPr lang="ru-RU" sz="3600"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>
          <a:extLst>
            <a:ext uri="{FF2B5EF4-FFF2-40B4-BE49-F238E27FC236}">
              <a16:creationId xmlns:a16="http://schemas.microsoft.com/office/drawing/2014/main" id="{22ADFC41-AA4D-A8E1-8FEF-2317F92D1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22">
            <a:extLst>
              <a:ext uri="{FF2B5EF4-FFF2-40B4-BE49-F238E27FC236}">
                <a16:creationId xmlns:a16="http://schemas.microsoft.com/office/drawing/2014/main" id="{A5281CD5-BA8C-57F3-18C7-947FCB9361A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31575" y="-199538"/>
            <a:ext cx="18909676" cy="10627439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22">
            <a:extLst>
              <a:ext uri="{FF2B5EF4-FFF2-40B4-BE49-F238E27FC236}">
                <a16:creationId xmlns:a16="http://schemas.microsoft.com/office/drawing/2014/main" id="{0DC25F17-56AE-0DFC-346F-3470EB6890CD}"/>
              </a:ext>
            </a:extLst>
          </p:cNvPr>
          <p:cNvSpPr txBox="1"/>
          <p:nvPr/>
        </p:nvSpPr>
        <p:spPr>
          <a:xfrm>
            <a:off x="1214437" y="871087"/>
            <a:ext cx="168783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9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38" b="1" i="0" u="none" strike="noStrike" cap="none" dirty="0">
                <a:solidFill>
                  <a:srgbClr val="343E88"/>
                </a:solidFill>
                <a:latin typeface="Impact"/>
                <a:ea typeface="Impact"/>
                <a:cs typeface="Impact"/>
                <a:sym typeface="Impact"/>
              </a:rPr>
              <a:t>Basic types of investments</a:t>
            </a:r>
            <a:endParaRPr dirty="0">
              <a:solidFill>
                <a:srgbClr val="343E88"/>
              </a:solidFill>
            </a:endParaRPr>
          </a:p>
        </p:txBody>
      </p:sp>
      <p:sp>
        <p:nvSpPr>
          <p:cNvPr id="6" name="Google Shape;275;p18">
            <a:extLst>
              <a:ext uri="{FF2B5EF4-FFF2-40B4-BE49-F238E27FC236}">
                <a16:creationId xmlns:a16="http://schemas.microsoft.com/office/drawing/2014/main" id="{C0051F16-73B7-16F3-C588-7EFA2C62B198}"/>
              </a:ext>
            </a:extLst>
          </p:cNvPr>
          <p:cNvSpPr/>
          <p:nvPr/>
        </p:nvSpPr>
        <p:spPr>
          <a:xfrm>
            <a:off x="3207543" y="3141181"/>
            <a:ext cx="1100138" cy="1087145"/>
          </a:xfrm>
          <a:custGeom>
            <a:avLst/>
            <a:gdLst/>
            <a:ahLst/>
            <a:cxnLst/>
            <a:rect l="l" t="t" r="r" b="b"/>
            <a:pathLst>
              <a:path w="428018" h="428018" extrusionOk="0">
                <a:moveTo>
                  <a:pt x="114333" y="0"/>
                </a:moveTo>
                <a:lnTo>
                  <a:pt x="313686" y="0"/>
                </a:lnTo>
                <a:cubicBezTo>
                  <a:pt x="376830" y="0"/>
                  <a:pt x="428018" y="51189"/>
                  <a:pt x="428018" y="114333"/>
                </a:cubicBezTo>
                <a:lnTo>
                  <a:pt x="428018" y="313686"/>
                </a:lnTo>
                <a:cubicBezTo>
                  <a:pt x="428018" y="344009"/>
                  <a:pt x="415973" y="373090"/>
                  <a:pt x="394531" y="394531"/>
                </a:cubicBezTo>
                <a:cubicBezTo>
                  <a:pt x="373090" y="415973"/>
                  <a:pt x="344009" y="428018"/>
                  <a:pt x="313686" y="428018"/>
                </a:cubicBezTo>
                <a:lnTo>
                  <a:pt x="114333" y="428018"/>
                </a:lnTo>
                <a:cubicBezTo>
                  <a:pt x="84010" y="428018"/>
                  <a:pt x="54929" y="415973"/>
                  <a:pt x="33487" y="394531"/>
                </a:cubicBezTo>
                <a:cubicBezTo>
                  <a:pt x="12046" y="373090"/>
                  <a:pt x="0" y="344009"/>
                  <a:pt x="0" y="313686"/>
                </a:cubicBezTo>
                <a:lnTo>
                  <a:pt x="0" y="114333"/>
                </a:lnTo>
                <a:cubicBezTo>
                  <a:pt x="0" y="84010"/>
                  <a:pt x="12046" y="54929"/>
                  <a:pt x="33487" y="33487"/>
                </a:cubicBezTo>
                <a:cubicBezTo>
                  <a:pt x="54929" y="12046"/>
                  <a:pt x="84010" y="0"/>
                  <a:pt x="114333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F23FE3-E93B-2AA6-A322-BE465263D75B}"/>
              </a:ext>
            </a:extLst>
          </p:cNvPr>
          <p:cNvSpPr txBox="1"/>
          <p:nvPr/>
        </p:nvSpPr>
        <p:spPr>
          <a:xfrm>
            <a:off x="4700587" y="3289492"/>
            <a:ext cx="85153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0A3647"/>
                </a:solidFill>
                <a:latin typeface="Aptos" panose="020B0004020202020204" pitchFamily="34" charset="0"/>
              </a:rPr>
              <a:t>Shares / stock (ownership)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A9E0CC-2098-85C4-97B9-700BAAD96FB4}"/>
              </a:ext>
            </a:extLst>
          </p:cNvPr>
          <p:cNvSpPr txBox="1"/>
          <p:nvPr/>
        </p:nvSpPr>
        <p:spPr>
          <a:xfrm>
            <a:off x="4700587" y="4496840"/>
            <a:ext cx="6858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0A3647"/>
                </a:solidFill>
                <a:latin typeface="Aptos" panose="020B0004020202020204" pitchFamily="34" charset="0"/>
              </a:rPr>
              <a:t>Bonds (fixed income)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9F9F2C-2296-DC2E-B0EB-74F50AC4CC69}"/>
              </a:ext>
            </a:extLst>
          </p:cNvPr>
          <p:cNvSpPr txBox="1"/>
          <p:nvPr/>
        </p:nvSpPr>
        <p:spPr>
          <a:xfrm>
            <a:off x="4700586" y="5843347"/>
            <a:ext cx="98726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0A3647"/>
                </a:solidFill>
                <a:latin typeface="Aptos" panose="020B0004020202020204" pitchFamily="34" charset="0"/>
              </a:rPr>
              <a:t>Dividends (income from shares)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689A46-DCC4-E3AF-7638-F5C488E9CF2A}"/>
              </a:ext>
            </a:extLst>
          </p:cNvPr>
          <p:cNvSpPr txBox="1"/>
          <p:nvPr/>
        </p:nvSpPr>
        <p:spPr>
          <a:xfrm>
            <a:off x="4700587" y="7148128"/>
            <a:ext cx="108870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0A3647"/>
                </a:solidFill>
                <a:latin typeface="Aptos" panose="020B0004020202020204" pitchFamily="34" charset="0"/>
              </a:rPr>
              <a:t>Blue-chip companies (stable firms)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9A0897-84A0-32AE-BD8C-20D66FB85D2A}"/>
              </a:ext>
            </a:extLst>
          </p:cNvPr>
          <p:cNvSpPr txBox="1"/>
          <p:nvPr/>
        </p:nvSpPr>
        <p:spPr>
          <a:xfrm>
            <a:off x="4700586" y="8451303"/>
            <a:ext cx="66151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0A3647"/>
                </a:solidFill>
                <a:latin typeface="Aptos" panose="020B0004020202020204" pitchFamily="34" charset="0"/>
              </a:rPr>
              <a:t>Ethical investments</a:t>
            </a:r>
            <a:endParaRPr lang="ru-RU" sz="5400"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  <p:sp>
        <p:nvSpPr>
          <p:cNvPr id="25" name="Google Shape;287;p18">
            <a:extLst>
              <a:ext uri="{FF2B5EF4-FFF2-40B4-BE49-F238E27FC236}">
                <a16:creationId xmlns:a16="http://schemas.microsoft.com/office/drawing/2014/main" id="{E2BD1354-CD58-5E47-EBAA-687609864DCA}"/>
              </a:ext>
            </a:extLst>
          </p:cNvPr>
          <p:cNvSpPr/>
          <p:nvPr/>
        </p:nvSpPr>
        <p:spPr>
          <a:xfrm>
            <a:off x="3414712" y="3362988"/>
            <a:ext cx="685800" cy="629661"/>
          </a:xfrm>
          <a:custGeom>
            <a:avLst/>
            <a:gdLst/>
            <a:ahLst/>
            <a:cxnLst/>
            <a:rect l="l" t="t" r="r" b="b"/>
            <a:pathLst>
              <a:path w="1037023" h="1037023" extrusionOk="0">
                <a:moveTo>
                  <a:pt x="0" y="0"/>
                </a:moveTo>
                <a:lnTo>
                  <a:pt x="1037023" y="0"/>
                </a:lnTo>
                <a:lnTo>
                  <a:pt x="1037023" y="1037023"/>
                </a:lnTo>
                <a:lnTo>
                  <a:pt x="0" y="10370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0" name="Google Shape;275;p18">
            <a:extLst>
              <a:ext uri="{FF2B5EF4-FFF2-40B4-BE49-F238E27FC236}">
                <a16:creationId xmlns:a16="http://schemas.microsoft.com/office/drawing/2014/main" id="{31EB0B08-ECDC-A7A6-D803-24703011B72F}"/>
              </a:ext>
            </a:extLst>
          </p:cNvPr>
          <p:cNvSpPr/>
          <p:nvPr/>
        </p:nvSpPr>
        <p:spPr>
          <a:xfrm>
            <a:off x="3207543" y="4414932"/>
            <a:ext cx="1100138" cy="1087145"/>
          </a:xfrm>
          <a:custGeom>
            <a:avLst/>
            <a:gdLst/>
            <a:ahLst/>
            <a:cxnLst/>
            <a:rect l="l" t="t" r="r" b="b"/>
            <a:pathLst>
              <a:path w="428018" h="428018" extrusionOk="0">
                <a:moveTo>
                  <a:pt x="114333" y="0"/>
                </a:moveTo>
                <a:lnTo>
                  <a:pt x="313686" y="0"/>
                </a:lnTo>
                <a:cubicBezTo>
                  <a:pt x="376830" y="0"/>
                  <a:pt x="428018" y="51189"/>
                  <a:pt x="428018" y="114333"/>
                </a:cubicBezTo>
                <a:lnTo>
                  <a:pt x="428018" y="313686"/>
                </a:lnTo>
                <a:cubicBezTo>
                  <a:pt x="428018" y="344009"/>
                  <a:pt x="415973" y="373090"/>
                  <a:pt x="394531" y="394531"/>
                </a:cubicBezTo>
                <a:cubicBezTo>
                  <a:pt x="373090" y="415973"/>
                  <a:pt x="344009" y="428018"/>
                  <a:pt x="313686" y="428018"/>
                </a:cubicBezTo>
                <a:lnTo>
                  <a:pt x="114333" y="428018"/>
                </a:lnTo>
                <a:cubicBezTo>
                  <a:pt x="84010" y="428018"/>
                  <a:pt x="54929" y="415973"/>
                  <a:pt x="33487" y="394531"/>
                </a:cubicBezTo>
                <a:cubicBezTo>
                  <a:pt x="12046" y="373090"/>
                  <a:pt x="0" y="344009"/>
                  <a:pt x="0" y="313686"/>
                </a:cubicBezTo>
                <a:lnTo>
                  <a:pt x="0" y="114333"/>
                </a:lnTo>
                <a:cubicBezTo>
                  <a:pt x="0" y="84010"/>
                  <a:pt x="12046" y="54929"/>
                  <a:pt x="33487" y="33487"/>
                </a:cubicBezTo>
                <a:cubicBezTo>
                  <a:pt x="54929" y="12046"/>
                  <a:pt x="84010" y="0"/>
                  <a:pt x="114333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275;p18">
            <a:extLst>
              <a:ext uri="{FF2B5EF4-FFF2-40B4-BE49-F238E27FC236}">
                <a16:creationId xmlns:a16="http://schemas.microsoft.com/office/drawing/2014/main" id="{6158F2EA-940E-D9AF-EAB2-13336D300443}"/>
              </a:ext>
            </a:extLst>
          </p:cNvPr>
          <p:cNvSpPr/>
          <p:nvPr/>
        </p:nvSpPr>
        <p:spPr>
          <a:xfrm>
            <a:off x="3207543" y="5688683"/>
            <a:ext cx="1100138" cy="1087145"/>
          </a:xfrm>
          <a:custGeom>
            <a:avLst/>
            <a:gdLst/>
            <a:ahLst/>
            <a:cxnLst/>
            <a:rect l="l" t="t" r="r" b="b"/>
            <a:pathLst>
              <a:path w="428018" h="428018" extrusionOk="0">
                <a:moveTo>
                  <a:pt x="114333" y="0"/>
                </a:moveTo>
                <a:lnTo>
                  <a:pt x="313686" y="0"/>
                </a:lnTo>
                <a:cubicBezTo>
                  <a:pt x="376830" y="0"/>
                  <a:pt x="428018" y="51189"/>
                  <a:pt x="428018" y="114333"/>
                </a:cubicBezTo>
                <a:lnTo>
                  <a:pt x="428018" y="313686"/>
                </a:lnTo>
                <a:cubicBezTo>
                  <a:pt x="428018" y="344009"/>
                  <a:pt x="415973" y="373090"/>
                  <a:pt x="394531" y="394531"/>
                </a:cubicBezTo>
                <a:cubicBezTo>
                  <a:pt x="373090" y="415973"/>
                  <a:pt x="344009" y="428018"/>
                  <a:pt x="313686" y="428018"/>
                </a:cubicBezTo>
                <a:lnTo>
                  <a:pt x="114333" y="428018"/>
                </a:lnTo>
                <a:cubicBezTo>
                  <a:pt x="84010" y="428018"/>
                  <a:pt x="54929" y="415973"/>
                  <a:pt x="33487" y="394531"/>
                </a:cubicBezTo>
                <a:cubicBezTo>
                  <a:pt x="12046" y="373090"/>
                  <a:pt x="0" y="344009"/>
                  <a:pt x="0" y="313686"/>
                </a:cubicBezTo>
                <a:lnTo>
                  <a:pt x="0" y="114333"/>
                </a:lnTo>
                <a:cubicBezTo>
                  <a:pt x="0" y="84010"/>
                  <a:pt x="12046" y="54929"/>
                  <a:pt x="33487" y="33487"/>
                </a:cubicBezTo>
                <a:cubicBezTo>
                  <a:pt x="54929" y="12046"/>
                  <a:pt x="84010" y="0"/>
                  <a:pt x="114333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275;p18">
            <a:extLst>
              <a:ext uri="{FF2B5EF4-FFF2-40B4-BE49-F238E27FC236}">
                <a16:creationId xmlns:a16="http://schemas.microsoft.com/office/drawing/2014/main" id="{9ABA2758-9552-5CEF-B340-DED31F2E6160}"/>
              </a:ext>
            </a:extLst>
          </p:cNvPr>
          <p:cNvSpPr/>
          <p:nvPr/>
        </p:nvSpPr>
        <p:spPr>
          <a:xfrm>
            <a:off x="3207543" y="6962434"/>
            <a:ext cx="1100138" cy="1087145"/>
          </a:xfrm>
          <a:custGeom>
            <a:avLst/>
            <a:gdLst/>
            <a:ahLst/>
            <a:cxnLst/>
            <a:rect l="l" t="t" r="r" b="b"/>
            <a:pathLst>
              <a:path w="428018" h="428018" extrusionOk="0">
                <a:moveTo>
                  <a:pt x="114333" y="0"/>
                </a:moveTo>
                <a:lnTo>
                  <a:pt x="313686" y="0"/>
                </a:lnTo>
                <a:cubicBezTo>
                  <a:pt x="376830" y="0"/>
                  <a:pt x="428018" y="51189"/>
                  <a:pt x="428018" y="114333"/>
                </a:cubicBezTo>
                <a:lnTo>
                  <a:pt x="428018" y="313686"/>
                </a:lnTo>
                <a:cubicBezTo>
                  <a:pt x="428018" y="344009"/>
                  <a:pt x="415973" y="373090"/>
                  <a:pt x="394531" y="394531"/>
                </a:cubicBezTo>
                <a:cubicBezTo>
                  <a:pt x="373090" y="415973"/>
                  <a:pt x="344009" y="428018"/>
                  <a:pt x="313686" y="428018"/>
                </a:cubicBezTo>
                <a:lnTo>
                  <a:pt x="114333" y="428018"/>
                </a:lnTo>
                <a:cubicBezTo>
                  <a:pt x="84010" y="428018"/>
                  <a:pt x="54929" y="415973"/>
                  <a:pt x="33487" y="394531"/>
                </a:cubicBezTo>
                <a:cubicBezTo>
                  <a:pt x="12046" y="373090"/>
                  <a:pt x="0" y="344009"/>
                  <a:pt x="0" y="313686"/>
                </a:cubicBezTo>
                <a:lnTo>
                  <a:pt x="0" y="114333"/>
                </a:lnTo>
                <a:cubicBezTo>
                  <a:pt x="0" y="84010"/>
                  <a:pt x="12046" y="54929"/>
                  <a:pt x="33487" y="33487"/>
                </a:cubicBezTo>
                <a:cubicBezTo>
                  <a:pt x="54929" y="12046"/>
                  <a:pt x="84010" y="0"/>
                  <a:pt x="114333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275;p18">
            <a:extLst>
              <a:ext uri="{FF2B5EF4-FFF2-40B4-BE49-F238E27FC236}">
                <a16:creationId xmlns:a16="http://schemas.microsoft.com/office/drawing/2014/main" id="{DFDB0440-E597-CD3B-F6CC-53B8606C8F4A}"/>
              </a:ext>
            </a:extLst>
          </p:cNvPr>
          <p:cNvSpPr/>
          <p:nvPr/>
        </p:nvSpPr>
        <p:spPr>
          <a:xfrm>
            <a:off x="3207543" y="8236185"/>
            <a:ext cx="1100138" cy="1087145"/>
          </a:xfrm>
          <a:custGeom>
            <a:avLst/>
            <a:gdLst/>
            <a:ahLst/>
            <a:cxnLst/>
            <a:rect l="l" t="t" r="r" b="b"/>
            <a:pathLst>
              <a:path w="428018" h="428018" extrusionOk="0">
                <a:moveTo>
                  <a:pt x="114333" y="0"/>
                </a:moveTo>
                <a:lnTo>
                  <a:pt x="313686" y="0"/>
                </a:lnTo>
                <a:cubicBezTo>
                  <a:pt x="376830" y="0"/>
                  <a:pt x="428018" y="51189"/>
                  <a:pt x="428018" y="114333"/>
                </a:cubicBezTo>
                <a:lnTo>
                  <a:pt x="428018" y="313686"/>
                </a:lnTo>
                <a:cubicBezTo>
                  <a:pt x="428018" y="344009"/>
                  <a:pt x="415973" y="373090"/>
                  <a:pt x="394531" y="394531"/>
                </a:cubicBezTo>
                <a:cubicBezTo>
                  <a:pt x="373090" y="415973"/>
                  <a:pt x="344009" y="428018"/>
                  <a:pt x="313686" y="428018"/>
                </a:cubicBezTo>
                <a:lnTo>
                  <a:pt x="114333" y="428018"/>
                </a:lnTo>
                <a:cubicBezTo>
                  <a:pt x="84010" y="428018"/>
                  <a:pt x="54929" y="415973"/>
                  <a:pt x="33487" y="394531"/>
                </a:cubicBezTo>
                <a:cubicBezTo>
                  <a:pt x="12046" y="373090"/>
                  <a:pt x="0" y="344009"/>
                  <a:pt x="0" y="313686"/>
                </a:cubicBezTo>
                <a:lnTo>
                  <a:pt x="0" y="114333"/>
                </a:lnTo>
                <a:cubicBezTo>
                  <a:pt x="0" y="84010"/>
                  <a:pt x="12046" y="54929"/>
                  <a:pt x="33487" y="33487"/>
                </a:cubicBezTo>
                <a:cubicBezTo>
                  <a:pt x="54929" y="12046"/>
                  <a:pt x="84010" y="0"/>
                  <a:pt x="114333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287;p18">
            <a:extLst>
              <a:ext uri="{FF2B5EF4-FFF2-40B4-BE49-F238E27FC236}">
                <a16:creationId xmlns:a16="http://schemas.microsoft.com/office/drawing/2014/main" id="{2DA5B1BE-D936-0BB4-E33C-493CC5BDE898}"/>
              </a:ext>
            </a:extLst>
          </p:cNvPr>
          <p:cNvSpPr/>
          <p:nvPr/>
        </p:nvSpPr>
        <p:spPr>
          <a:xfrm>
            <a:off x="3414712" y="4615858"/>
            <a:ext cx="685800" cy="629661"/>
          </a:xfrm>
          <a:custGeom>
            <a:avLst/>
            <a:gdLst/>
            <a:ahLst/>
            <a:cxnLst/>
            <a:rect l="l" t="t" r="r" b="b"/>
            <a:pathLst>
              <a:path w="1037023" h="1037023" extrusionOk="0">
                <a:moveTo>
                  <a:pt x="0" y="0"/>
                </a:moveTo>
                <a:lnTo>
                  <a:pt x="1037023" y="0"/>
                </a:lnTo>
                <a:lnTo>
                  <a:pt x="1037023" y="1037023"/>
                </a:lnTo>
                <a:lnTo>
                  <a:pt x="0" y="10370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5" name="Google Shape;287;p18">
            <a:extLst>
              <a:ext uri="{FF2B5EF4-FFF2-40B4-BE49-F238E27FC236}">
                <a16:creationId xmlns:a16="http://schemas.microsoft.com/office/drawing/2014/main" id="{CE1F989F-161F-C969-B22E-85FC67C3065A}"/>
              </a:ext>
            </a:extLst>
          </p:cNvPr>
          <p:cNvSpPr/>
          <p:nvPr/>
        </p:nvSpPr>
        <p:spPr>
          <a:xfrm>
            <a:off x="3414712" y="5894643"/>
            <a:ext cx="685800" cy="629661"/>
          </a:xfrm>
          <a:custGeom>
            <a:avLst/>
            <a:gdLst/>
            <a:ahLst/>
            <a:cxnLst/>
            <a:rect l="l" t="t" r="r" b="b"/>
            <a:pathLst>
              <a:path w="1037023" h="1037023" extrusionOk="0">
                <a:moveTo>
                  <a:pt x="0" y="0"/>
                </a:moveTo>
                <a:lnTo>
                  <a:pt x="1037023" y="0"/>
                </a:lnTo>
                <a:lnTo>
                  <a:pt x="1037023" y="1037023"/>
                </a:lnTo>
                <a:lnTo>
                  <a:pt x="0" y="10370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6" name="Google Shape;287;p18">
            <a:extLst>
              <a:ext uri="{FF2B5EF4-FFF2-40B4-BE49-F238E27FC236}">
                <a16:creationId xmlns:a16="http://schemas.microsoft.com/office/drawing/2014/main" id="{39DF2A71-66E1-2A29-C7F5-E68FB52979F5}"/>
              </a:ext>
            </a:extLst>
          </p:cNvPr>
          <p:cNvSpPr/>
          <p:nvPr/>
        </p:nvSpPr>
        <p:spPr>
          <a:xfrm>
            <a:off x="3414712" y="7148128"/>
            <a:ext cx="685800" cy="629661"/>
          </a:xfrm>
          <a:custGeom>
            <a:avLst/>
            <a:gdLst/>
            <a:ahLst/>
            <a:cxnLst/>
            <a:rect l="l" t="t" r="r" b="b"/>
            <a:pathLst>
              <a:path w="1037023" h="1037023" extrusionOk="0">
                <a:moveTo>
                  <a:pt x="0" y="0"/>
                </a:moveTo>
                <a:lnTo>
                  <a:pt x="1037023" y="0"/>
                </a:lnTo>
                <a:lnTo>
                  <a:pt x="1037023" y="1037023"/>
                </a:lnTo>
                <a:lnTo>
                  <a:pt x="0" y="10370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7" name="Google Shape;287;p18">
            <a:extLst>
              <a:ext uri="{FF2B5EF4-FFF2-40B4-BE49-F238E27FC236}">
                <a16:creationId xmlns:a16="http://schemas.microsoft.com/office/drawing/2014/main" id="{48D2F665-7227-14FC-C86E-0292D9CB063E}"/>
              </a:ext>
            </a:extLst>
          </p:cNvPr>
          <p:cNvSpPr/>
          <p:nvPr/>
        </p:nvSpPr>
        <p:spPr>
          <a:xfrm>
            <a:off x="3414712" y="8387697"/>
            <a:ext cx="685800" cy="629661"/>
          </a:xfrm>
          <a:custGeom>
            <a:avLst/>
            <a:gdLst/>
            <a:ahLst/>
            <a:cxnLst/>
            <a:rect l="l" t="t" r="r" b="b"/>
            <a:pathLst>
              <a:path w="1037023" h="1037023" extrusionOk="0">
                <a:moveTo>
                  <a:pt x="0" y="0"/>
                </a:moveTo>
                <a:lnTo>
                  <a:pt x="1037023" y="0"/>
                </a:lnTo>
                <a:lnTo>
                  <a:pt x="1037023" y="1037023"/>
                </a:lnTo>
                <a:lnTo>
                  <a:pt x="0" y="10370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0F4B62-D00C-8EF8-9014-6DEA11997CD7}"/>
              </a:ext>
            </a:extLst>
          </p:cNvPr>
          <p:cNvSpPr txBox="1"/>
          <p:nvPr/>
        </p:nvSpPr>
        <p:spPr>
          <a:xfrm>
            <a:off x="17359313" y="9602877"/>
            <a:ext cx="928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A3647"/>
                </a:solidFill>
                <a:latin typeface="Aptos" panose="020B0004020202020204" pitchFamily="34" charset="0"/>
              </a:rPr>
              <a:t>3</a:t>
            </a:r>
            <a:endParaRPr lang="ru-RU" sz="3600"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53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31575" y="-199538"/>
            <a:ext cx="18909676" cy="10627439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8"/>
          <p:cNvSpPr/>
          <p:nvPr/>
        </p:nvSpPr>
        <p:spPr>
          <a:xfrm>
            <a:off x="1156247" y="2836450"/>
            <a:ext cx="1625133" cy="1625133"/>
          </a:xfrm>
          <a:custGeom>
            <a:avLst/>
            <a:gdLst/>
            <a:ahLst/>
            <a:cxnLst/>
            <a:rect l="l" t="t" r="r" b="b"/>
            <a:pathLst>
              <a:path w="428018" h="428018" extrusionOk="0">
                <a:moveTo>
                  <a:pt x="114333" y="0"/>
                </a:moveTo>
                <a:lnTo>
                  <a:pt x="313686" y="0"/>
                </a:lnTo>
                <a:cubicBezTo>
                  <a:pt x="376830" y="0"/>
                  <a:pt x="428018" y="51189"/>
                  <a:pt x="428018" y="114333"/>
                </a:cubicBezTo>
                <a:lnTo>
                  <a:pt x="428018" y="313686"/>
                </a:lnTo>
                <a:cubicBezTo>
                  <a:pt x="428018" y="344009"/>
                  <a:pt x="415973" y="373090"/>
                  <a:pt x="394531" y="394531"/>
                </a:cubicBezTo>
                <a:cubicBezTo>
                  <a:pt x="373090" y="415973"/>
                  <a:pt x="344009" y="428018"/>
                  <a:pt x="313686" y="428018"/>
                </a:cubicBezTo>
                <a:lnTo>
                  <a:pt x="114333" y="428018"/>
                </a:lnTo>
                <a:cubicBezTo>
                  <a:pt x="84010" y="428018"/>
                  <a:pt x="54929" y="415973"/>
                  <a:pt x="33487" y="394531"/>
                </a:cubicBezTo>
                <a:cubicBezTo>
                  <a:pt x="12046" y="373090"/>
                  <a:pt x="0" y="344009"/>
                  <a:pt x="0" y="313686"/>
                </a:cubicBezTo>
                <a:lnTo>
                  <a:pt x="0" y="114333"/>
                </a:lnTo>
                <a:cubicBezTo>
                  <a:pt x="0" y="84010"/>
                  <a:pt x="12046" y="54929"/>
                  <a:pt x="33487" y="33487"/>
                </a:cubicBezTo>
                <a:cubicBezTo>
                  <a:pt x="54929" y="12046"/>
                  <a:pt x="84010" y="0"/>
                  <a:pt x="114333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/>
          <p:nvPr/>
        </p:nvSpPr>
        <p:spPr>
          <a:xfrm>
            <a:off x="1238192" y="837750"/>
            <a:ext cx="10160600" cy="15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9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38" b="1" i="0" u="none" strike="noStrike" cap="none" dirty="0">
                <a:solidFill>
                  <a:srgbClr val="343E88"/>
                </a:solidFill>
                <a:latin typeface="Impact"/>
                <a:ea typeface="Impact"/>
                <a:cs typeface="Impact"/>
                <a:sym typeface="Impact"/>
              </a:rPr>
              <a:t>First steps</a:t>
            </a:r>
            <a:endParaRPr dirty="0">
              <a:solidFill>
                <a:srgbClr val="343E88"/>
              </a:solidFill>
            </a:endParaRPr>
          </a:p>
        </p:txBody>
      </p:sp>
      <p:sp>
        <p:nvSpPr>
          <p:cNvPr id="291" name="Google Shape;291;p18"/>
          <p:cNvSpPr txBox="1"/>
          <p:nvPr/>
        </p:nvSpPr>
        <p:spPr>
          <a:xfrm>
            <a:off x="3038312" y="2922659"/>
            <a:ext cx="4676938" cy="1479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i="0" u="none" strike="noStrike" cap="none" dirty="0">
                <a:solidFill>
                  <a:srgbClr val="0A3647"/>
                </a:solidFill>
                <a:latin typeface="Aptos" panose="020B0004020202020204" pitchFamily="34" charset="0"/>
                <a:ea typeface="Impact"/>
                <a:cs typeface="Impact"/>
                <a:sym typeface="Impact"/>
              </a:rPr>
              <a:t>Set a goal (profit forecast)</a:t>
            </a:r>
            <a:endParaRPr sz="1600" dirty="0">
              <a:latin typeface="Aptos" panose="020B0004020202020204" pitchFamily="34" charset="0"/>
            </a:endParaRPr>
          </a:p>
        </p:txBody>
      </p:sp>
      <p:sp>
        <p:nvSpPr>
          <p:cNvPr id="292" name="Google Shape;292;p18"/>
          <p:cNvSpPr txBox="1"/>
          <p:nvPr/>
        </p:nvSpPr>
        <p:spPr>
          <a:xfrm>
            <a:off x="3038312" y="5060522"/>
            <a:ext cx="4824396" cy="1479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89000"/>
              </a:lnSpc>
            </a:pPr>
            <a:r>
              <a:rPr lang="en-US" sz="5400" dirty="0">
                <a:solidFill>
                  <a:srgbClr val="0A3647"/>
                </a:solidFill>
                <a:latin typeface="Aptos" panose="020B0004020202020204" pitchFamily="34" charset="0"/>
              </a:rPr>
              <a:t>Create a</a:t>
            </a:r>
            <a:r>
              <a:rPr lang="ru-RU" sz="5400" dirty="0">
                <a:solidFill>
                  <a:srgbClr val="0A3647"/>
                </a:solidFill>
                <a:latin typeface="Aptos" panose="020B0004020202020204" pitchFamily="34" charset="0"/>
              </a:rPr>
              <a:t> </a:t>
            </a:r>
            <a:r>
              <a:rPr lang="en-US" sz="5400" dirty="0">
                <a:solidFill>
                  <a:srgbClr val="0A3647"/>
                </a:solidFill>
                <a:latin typeface="Aptos" panose="020B0004020202020204" pitchFamily="34" charset="0"/>
              </a:rPr>
              <a:t>simple portfolio</a:t>
            </a:r>
            <a:endParaRPr lang="en-US"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  <p:sp>
        <p:nvSpPr>
          <p:cNvPr id="293" name="Google Shape;293;p18"/>
          <p:cNvSpPr txBox="1"/>
          <p:nvPr/>
        </p:nvSpPr>
        <p:spPr>
          <a:xfrm>
            <a:off x="3038312" y="7489314"/>
            <a:ext cx="3870752" cy="739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89000"/>
              </a:lnSpc>
            </a:pPr>
            <a:r>
              <a:rPr lang="en-US" sz="5400" dirty="0">
                <a:solidFill>
                  <a:srgbClr val="0A3647"/>
                </a:solidFill>
                <a:latin typeface="Aptos" panose="020B0004020202020204" pitchFamily="34" charset="0"/>
              </a:rPr>
              <a:t>Start small</a:t>
            </a:r>
            <a:endParaRPr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  <p:pic>
        <p:nvPicPr>
          <p:cNvPr id="2" name="Google Shape;229;p16">
            <a:extLst>
              <a:ext uri="{FF2B5EF4-FFF2-40B4-BE49-F238E27FC236}">
                <a16:creationId xmlns:a16="http://schemas.microsoft.com/office/drawing/2014/main" id="{A53F6657-EC2C-8AA6-E60B-C8F99380857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61066" y="3073392"/>
            <a:ext cx="1038477" cy="117765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93;p18">
            <a:extLst>
              <a:ext uri="{FF2B5EF4-FFF2-40B4-BE49-F238E27FC236}">
                <a16:creationId xmlns:a16="http://schemas.microsoft.com/office/drawing/2014/main" id="{F0E03FB3-2B93-DF1C-0C34-F7885D5E4600}"/>
              </a:ext>
            </a:extLst>
          </p:cNvPr>
          <p:cNvSpPr txBox="1"/>
          <p:nvPr/>
        </p:nvSpPr>
        <p:spPr>
          <a:xfrm>
            <a:off x="11840871" y="2836551"/>
            <a:ext cx="3870752" cy="1479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89000"/>
              </a:lnSpc>
            </a:pPr>
            <a:r>
              <a:rPr lang="en-US" sz="5400" dirty="0">
                <a:solidFill>
                  <a:srgbClr val="0A3647"/>
                </a:solidFill>
                <a:latin typeface="Aptos" panose="020B0004020202020204" pitchFamily="34" charset="0"/>
              </a:rPr>
              <a:t>Learn to assess risks</a:t>
            </a:r>
            <a:endParaRPr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  <p:sp>
        <p:nvSpPr>
          <p:cNvPr id="12" name="Google Shape;293;p18">
            <a:extLst>
              <a:ext uri="{FF2B5EF4-FFF2-40B4-BE49-F238E27FC236}">
                <a16:creationId xmlns:a16="http://schemas.microsoft.com/office/drawing/2014/main" id="{71F81E56-097F-A463-9410-7B4D34C21A7F}"/>
              </a:ext>
            </a:extLst>
          </p:cNvPr>
          <p:cNvSpPr txBox="1"/>
          <p:nvPr/>
        </p:nvSpPr>
        <p:spPr>
          <a:xfrm>
            <a:off x="11840871" y="4922152"/>
            <a:ext cx="4227274" cy="1479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89000"/>
              </a:lnSpc>
            </a:pPr>
            <a:r>
              <a:rPr lang="en-US" sz="5400" dirty="0">
                <a:solidFill>
                  <a:srgbClr val="0A3647"/>
                </a:solidFill>
                <a:latin typeface="Aptos" panose="020B0004020202020204" pitchFamily="34" charset="0"/>
              </a:rPr>
              <a:t>Be prudent and analytical</a:t>
            </a:r>
            <a:endParaRPr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  <p:sp>
        <p:nvSpPr>
          <p:cNvPr id="17" name="Google Shape;293;p18">
            <a:extLst>
              <a:ext uri="{FF2B5EF4-FFF2-40B4-BE49-F238E27FC236}">
                <a16:creationId xmlns:a16="http://schemas.microsoft.com/office/drawing/2014/main" id="{65294D96-04C8-939A-F9B0-F7B1078B42C5}"/>
              </a:ext>
            </a:extLst>
          </p:cNvPr>
          <p:cNvSpPr txBox="1"/>
          <p:nvPr/>
        </p:nvSpPr>
        <p:spPr>
          <a:xfrm>
            <a:off x="11840871" y="6999805"/>
            <a:ext cx="3870752" cy="1479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89000"/>
              </a:lnSpc>
            </a:pPr>
            <a:r>
              <a:rPr lang="en-US" sz="5400" dirty="0">
                <a:solidFill>
                  <a:srgbClr val="0A3647"/>
                </a:solidFill>
                <a:latin typeface="Aptos" panose="020B0004020202020204" pitchFamily="34" charset="0"/>
              </a:rPr>
              <a:t>Pay yourself first</a:t>
            </a:r>
            <a:endParaRPr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  <p:sp>
        <p:nvSpPr>
          <p:cNvPr id="20" name="Google Shape;275;p18">
            <a:extLst>
              <a:ext uri="{FF2B5EF4-FFF2-40B4-BE49-F238E27FC236}">
                <a16:creationId xmlns:a16="http://schemas.microsoft.com/office/drawing/2014/main" id="{25A17B29-2FB0-1772-61F8-B14DE6AF8702}"/>
              </a:ext>
            </a:extLst>
          </p:cNvPr>
          <p:cNvSpPr/>
          <p:nvPr/>
        </p:nvSpPr>
        <p:spPr>
          <a:xfrm>
            <a:off x="1156246" y="4921509"/>
            <a:ext cx="1625133" cy="1625133"/>
          </a:xfrm>
          <a:custGeom>
            <a:avLst/>
            <a:gdLst/>
            <a:ahLst/>
            <a:cxnLst/>
            <a:rect l="l" t="t" r="r" b="b"/>
            <a:pathLst>
              <a:path w="428018" h="428018" extrusionOk="0">
                <a:moveTo>
                  <a:pt x="114333" y="0"/>
                </a:moveTo>
                <a:lnTo>
                  <a:pt x="313686" y="0"/>
                </a:lnTo>
                <a:cubicBezTo>
                  <a:pt x="376830" y="0"/>
                  <a:pt x="428018" y="51189"/>
                  <a:pt x="428018" y="114333"/>
                </a:cubicBezTo>
                <a:lnTo>
                  <a:pt x="428018" y="313686"/>
                </a:lnTo>
                <a:cubicBezTo>
                  <a:pt x="428018" y="344009"/>
                  <a:pt x="415973" y="373090"/>
                  <a:pt x="394531" y="394531"/>
                </a:cubicBezTo>
                <a:cubicBezTo>
                  <a:pt x="373090" y="415973"/>
                  <a:pt x="344009" y="428018"/>
                  <a:pt x="313686" y="428018"/>
                </a:cubicBezTo>
                <a:lnTo>
                  <a:pt x="114333" y="428018"/>
                </a:lnTo>
                <a:cubicBezTo>
                  <a:pt x="84010" y="428018"/>
                  <a:pt x="54929" y="415973"/>
                  <a:pt x="33487" y="394531"/>
                </a:cubicBezTo>
                <a:cubicBezTo>
                  <a:pt x="12046" y="373090"/>
                  <a:pt x="0" y="344009"/>
                  <a:pt x="0" y="313686"/>
                </a:cubicBezTo>
                <a:lnTo>
                  <a:pt x="0" y="114333"/>
                </a:lnTo>
                <a:cubicBezTo>
                  <a:pt x="0" y="84010"/>
                  <a:pt x="12046" y="54929"/>
                  <a:pt x="33487" y="33487"/>
                </a:cubicBezTo>
                <a:cubicBezTo>
                  <a:pt x="54929" y="12046"/>
                  <a:pt x="84010" y="0"/>
                  <a:pt x="114333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8"/>
          <p:cNvSpPr/>
          <p:nvPr/>
        </p:nvSpPr>
        <p:spPr>
          <a:xfrm>
            <a:off x="1413178" y="5114181"/>
            <a:ext cx="1134251" cy="1095067"/>
          </a:xfrm>
          <a:custGeom>
            <a:avLst/>
            <a:gdLst/>
            <a:ahLst/>
            <a:cxnLst/>
            <a:rect l="l" t="t" r="r" b="b"/>
            <a:pathLst>
              <a:path w="1134251" h="1095067" extrusionOk="0">
                <a:moveTo>
                  <a:pt x="0" y="0"/>
                </a:moveTo>
                <a:lnTo>
                  <a:pt x="1134250" y="0"/>
                </a:lnTo>
                <a:lnTo>
                  <a:pt x="1134250" y="1095067"/>
                </a:lnTo>
                <a:lnTo>
                  <a:pt x="0" y="10950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1" name="Google Shape;275;p18">
            <a:extLst>
              <a:ext uri="{FF2B5EF4-FFF2-40B4-BE49-F238E27FC236}">
                <a16:creationId xmlns:a16="http://schemas.microsoft.com/office/drawing/2014/main" id="{98A44897-5004-0484-1A53-0E1EA96825A3}"/>
              </a:ext>
            </a:extLst>
          </p:cNvPr>
          <p:cNvSpPr/>
          <p:nvPr/>
        </p:nvSpPr>
        <p:spPr>
          <a:xfrm>
            <a:off x="1156228" y="7006568"/>
            <a:ext cx="1625133" cy="1625133"/>
          </a:xfrm>
          <a:custGeom>
            <a:avLst/>
            <a:gdLst/>
            <a:ahLst/>
            <a:cxnLst/>
            <a:rect l="l" t="t" r="r" b="b"/>
            <a:pathLst>
              <a:path w="428018" h="428018" extrusionOk="0">
                <a:moveTo>
                  <a:pt x="114333" y="0"/>
                </a:moveTo>
                <a:lnTo>
                  <a:pt x="313686" y="0"/>
                </a:lnTo>
                <a:cubicBezTo>
                  <a:pt x="376830" y="0"/>
                  <a:pt x="428018" y="51189"/>
                  <a:pt x="428018" y="114333"/>
                </a:cubicBezTo>
                <a:lnTo>
                  <a:pt x="428018" y="313686"/>
                </a:lnTo>
                <a:cubicBezTo>
                  <a:pt x="428018" y="344009"/>
                  <a:pt x="415973" y="373090"/>
                  <a:pt x="394531" y="394531"/>
                </a:cubicBezTo>
                <a:cubicBezTo>
                  <a:pt x="373090" y="415973"/>
                  <a:pt x="344009" y="428018"/>
                  <a:pt x="313686" y="428018"/>
                </a:cubicBezTo>
                <a:lnTo>
                  <a:pt x="114333" y="428018"/>
                </a:lnTo>
                <a:cubicBezTo>
                  <a:pt x="84010" y="428018"/>
                  <a:pt x="54929" y="415973"/>
                  <a:pt x="33487" y="394531"/>
                </a:cubicBezTo>
                <a:cubicBezTo>
                  <a:pt x="12046" y="373090"/>
                  <a:pt x="0" y="344009"/>
                  <a:pt x="0" y="313686"/>
                </a:cubicBezTo>
                <a:lnTo>
                  <a:pt x="0" y="114333"/>
                </a:lnTo>
                <a:cubicBezTo>
                  <a:pt x="0" y="84010"/>
                  <a:pt x="12046" y="54929"/>
                  <a:pt x="33487" y="33487"/>
                </a:cubicBezTo>
                <a:cubicBezTo>
                  <a:pt x="54929" y="12046"/>
                  <a:pt x="84010" y="0"/>
                  <a:pt x="114333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434;p25">
            <a:extLst>
              <a:ext uri="{FF2B5EF4-FFF2-40B4-BE49-F238E27FC236}">
                <a16:creationId xmlns:a16="http://schemas.microsoft.com/office/drawing/2014/main" id="{B754F19D-C897-776A-37A3-BA27F11B1F22}"/>
              </a:ext>
            </a:extLst>
          </p:cNvPr>
          <p:cNvSpPr/>
          <p:nvPr/>
        </p:nvSpPr>
        <p:spPr>
          <a:xfrm>
            <a:off x="1423248" y="7330535"/>
            <a:ext cx="1101163" cy="1057117"/>
          </a:xfrm>
          <a:custGeom>
            <a:avLst/>
            <a:gdLst/>
            <a:ahLst/>
            <a:cxnLst/>
            <a:rect l="l" t="t" r="r" b="b"/>
            <a:pathLst>
              <a:path w="1101163" h="1057117" extrusionOk="0">
                <a:moveTo>
                  <a:pt x="0" y="0"/>
                </a:moveTo>
                <a:lnTo>
                  <a:pt x="1101163" y="0"/>
                </a:lnTo>
                <a:lnTo>
                  <a:pt x="1101163" y="1057117"/>
                </a:lnTo>
                <a:lnTo>
                  <a:pt x="0" y="1057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2" name="Google Shape;275;p18">
            <a:extLst>
              <a:ext uri="{FF2B5EF4-FFF2-40B4-BE49-F238E27FC236}">
                <a16:creationId xmlns:a16="http://schemas.microsoft.com/office/drawing/2014/main" id="{ABE2450E-968A-F1FC-6C1B-1B55D58930CC}"/>
              </a:ext>
            </a:extLst>
          </p:cNvPr>
          <p:cNvSpPr/>
          <p:nvPr/>
        </p:nvSpPr>
        <p:spPr>
          <a:xfrm>
            <a:off x="9701873" y="2690541"/>
            <a:ext cx="1625133" cy="1625133"/>
          </a:xfrm>
          <a:custGeom>
            <a:avLst/>
            <a:gdLst/>
            <a:ahLst/>
            <a:cxnLst/>
            <a:rect l="l" t="t" r="r" b="b"/>
            <a:pathLst>
              <a:path w="428018" h="428018" extrusionOk="0">
                <a:moveTo>
                  <a:pt x="114333" y="0"/>
                </a:moveTo>
                <a:lnTo>
                  <a:pt x="313686" y="0"/>
                </a:lnTo>
                <a:cubicBezTo>
                  <a:pt x="376830" y="0"/>
                  <a:pt x="428018" y="51189"/>
                  <a:pt x="428018" y="114333"/>
                </a:cubicBezTo>
                <a:lnTo>
                  <a:pt x="428018" y="313686"/>
                </a:lnTo>
                <a:cubicBezTo>
                  <a:pt x="428018" y="344009"/>
                  <a:pt x="415973" y="373090"/>
                  <a:pt x="394531" y="394531"/>
                </a:cubicBezTo>
                <a:cubicBezTo>
                  <a:pt x="373090" y="415973"/>
                  <a:pt x="344009" y="428018"/>
                  <a:pt x="313686" y="428018"/>
                </a:cubicBezTo>
                <a:lnTo>
                  <a:pt x="114333" y="428018"/>
                </a:lnTo>
                <a:cubicBezTo>
                  <a:pt x="84010" y="428018"/>
                  <a:pt x="54929" y="415973"/>
                  <a:pt x="33487" y="394531"/>
                </a:cubicBezTo>
                <a:cubicBezTo>
                  <a:pt x="12046" y="373090"/>
                  <a:pt x="0" y="344009"/>
                  <a:pt x="0" y="313686"/>
                </a:cubicBezTo>
                <a:lnTo>
                  <a:pt x="0" y="114333"/>
                </a:lnTo>
                <a:cubicBezTo>
                  <a:pt x="0" y="84010"/>
                  <a:pt x="12046" y="54929"/>
                  <a:pt x="33487" y="33487"/>
                </a:cubicBezTo>
                <a:cubicBezTo>
                  <a:pt x="54929" y="12046"/>
                  <a:pt x="84010" y="0"/>
                  <a:pt x="114333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8"/>
          <p:cNvSpPr/>
          <p:nvPr/>
        </p:nvSpPr>
        <p:spPr>
          <a:xfrm>
            <a:off x="10035196" y="2897165"/>
            <a:ext cx="1038477" cy="1177654"/>
          </a:xfrm>
          <a:custGeom>
            <a:avLst/>
            <a:gdLst/>
            <a:ahLst/>
            <a:cxnLst/>
            <a:rect l="l" t="t" r="r" b="b"/>
            <a:pathLst>
              <a:path w="1038477" h="1177654" extrusionOk="0">
                <a:moveTo>
                  <a:pt x="0" y="0"/>
                </a:moveTo>
                <a:lnTo>
                  <a:pt x="1038477" y="0"/>
                </a:lnTo>
                <a:lnTo>
                  <a:pt x="1038477" y="1177654"/>
                </a:lnTo>
                <a:lnTo>
                  <a:pt x="0" y="1177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3" name="Google Shape;275;p18">
            <a:extLst>
              <a:ext uri="{FF2B5EF4-FFF2-40B4-BE49-F238E27FC236}">
                <a16:creationId xmlns:a16="http://schemas.microsoft.com/office/drawing/2014/main" id="{D0835B49-52E1-30E4-679F-259414CFFE73}"/>
              </a:ext>
            </a:extLst>
          </p:cNvPr>
          <p:cNvSpPr/>
          <p:nvPr/>
        </p:nvSpPr>
        <p:spPr>
          <a:xfrm>
            <a:off x="9701873" y="4772168"/>
            <a:ext cx="1625133" cy="1625133"/>
          </a:xfrm>
          <a:custGeom>
            <a:avLst/>
            <a:gdLst/>
            <a:ahLst/>
            <a:cxnLst/>
            <a:rect l="l" t="t" r="r" b="b"/>
            <a:pathLst>
              <a:path w="428018" h="428018" extrusionOk="0">
                <a:moveTo>
                  <a:pt x="114333" y="0"/>
                </a:moveTo>
                <a:lnTo>
                  <a:pt x="313686" y="0"/>
                </a:lnTo>
                <a:cubicBezTo>
                  <a:pt x="376830" y="0"/>
                  <a:pt x="428018" y="51189"/>
                  <a:pt x="428018" y="114333"/>
                </a:cubicBezTo>
                <a:lnTo>
                  <a:pt x="428018" y="313686"/>
                </a:lnTo>
                <a:cubicBezTo>
                  <a:pt x="428018" y="344009"/>
                  <a:pt x="415973" y="373090"/>
                  <a:pt x="394531" y="394531"/>
                </a:cubicBezTo>
                <a:cubicBezTo>
                  <a:pt x="373090" y="415973"/>
                  <a:pt x="344009" y="428018"/>
                  <a:pt x="313686" y="428018"/>
                </a:cubicBezTo>
                <a:lnTo>
                  <a:pt x="114333" y="428018"/>
                </a:lnTo>
                <a:cubicBezTo>
                  <a:pt x="84010" y="428018"/>
                  <a:pt x="54929" y="415973"/>
                  <a:pt x="33487" y="394531"/>
                </a:cubicBezTo>
                <a:cubicBezTo>
                  <a:pt x="12046" y="373090"/>
                  <a:pt x="0" y="344009"/>
                  <a:pt x="0" y="313686"/>
                </a:cubicBezTo>
                <a:lnTo>
                  <a:pt x="0" y="114333"/>
                </a:lnTo>
                <a:cubicBezTo>
                  <a:pt x="0" y="84010"/>
                  <a:pt x="12046" y="54929"/>
                  <a:pt x="33487" y="33487"/>
                </a:cubicBezTo>
                <a:cubicBezTo>
                  <a:pt x="54929" y="12046"/>
                  <a:pt x="84010" y="0"/>
                  <a:pt x="114333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93;p15">
            <a:extLst>
              <a:ext uri="{FF2B5EF4-FFF2-40B4-BE49-F238E27FC236}">
                <a16:creationId xmlns:a16="http://schemas.microsoft.com/office/drawing/2014/main" id="{B38F2565-D7BD-42AA-0269-890D2AC3D6D9}"/>
              </a:ext>
            </a:extLst>
          </p:cNvPr>
          <p:cNvSpPr/>
          <p:nvPr/>
        </p:nvSpPr>
        <p:spPr>
          <a:xfrm>
            <a:off x="10001436" y="5082606"/>
            <a:ext cx="1026005" cy="1004256"/>
          </a:xfrm>
          <a:custGeom>
            <a:avLst/>
            <a:gdLst/>
            <a:ahLst/>
            <a:cxnLst/>
            <a:rect l="l" t="t" r="r" b="b"/>
            <a:pathLst>
              <a:path w="1516183" h="1535728" extrusionOk="0">
                <a:moveTo>
                  <a:pt x="0" y="0"/>
                </a:moveTo>
                <a:lnTo>
                  <a:pt x="1516182" y="0"/>
                </a:lnTo>
                <a:lnTo>
                  <a:pt x="1516182" y="1535729"/>
                </a:lnTo>
                <a:lnTo>
                  <a:pt x="0" y="15357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4" name="Google Shape;275;p18">
            <a:extLst>
              <a:ext uri="{FF2B5EF4-FFF2-40B4-BE49-F238E27FC236}">
                <a16:creationId xmlns:a16="http://schemas.microsoft.com/office/drawing/2014/main" id="{3DAE81D1-419E-D499-1FE4-73746EDC7667}"/>
              </a:ext>
            </a:extLst>
          </p:cNvPr>
          <p:cNvSpPr/>
          <p:nvPr/>
        </p:nvSpPr>
        <p:spPr>
          <a:xfrm>
            <a:off x="9701871" y="6853795"/>
            <a:ext cx="1625133" cy="1625133"/>
          </a:xfrm>
          <a:custGeom>
            <a:avLst/>
            <a:gdLst/>
            <a:ahLst/>
            <a:cxnLst/>
            <a:rect l="l" t="t" r="r" b="b"/>
            <a:pathLst>
              <a:path w="428018" h="428018" extrusionOk="0">
                <a:moveTo>
                  <a:pt x="114333" y="0"/>
                </a:moveTo>
                <a:lnTo>
                  <a:pt x="313686" y="0"/>
                </a:lnTo>
                <a:cubicBezTo>
                  <a:pt x="376830" y="0"/>
                  <a:pt x="428018" y="51189"/>
                  <a:pt x="428018" y="114333"/>
                </a:cubicBezTo>
                <a:lnTo>
                  <a:pt x="428018" y="313686"/>
                </a:lnTo>
                <a:cubicBezTo>
                  <a:pt x="428018" y="344009"/>
                  <a:pt x="415973" y="373090"/>
                  <a:pt x="394531" y="394531"/>
                </a:cubicBezTo>
                <a:cubicBezTo>
                  <a:pt x="373090" y="415973"/>
                  <a:pt x="344009" y="428018"/>
                  <a:pt x="313686" y="428018"/>
                </a:cubicBezTo>
                <a:lnTo>
                  <a:pt x="114333" y="428018"/>
                </a:lnTo>
                <a:cubicBezTo>
                  <a:pt x="84010" y="428018"/>
                  <a:pt x="54929" y="415973"/>
                  <a:pt x="33487" y="394531"/>
                </a:cubicBezTo>
                <a:cubicBezTo>
                  <a:pt x="12046" y="373090"/>
                  <a:pt x="0" y="344009"/>
                  <a:pt x="0" y="313686"/>
                </a:cubicBezTo>
                <a:lnTo>
                  <a:pt x="0" y="114333"/>
                </a:lnTo>
                <a:cubicBezTo>
                  <a:pt x="0" y="84010"/>
                  <a:pt x="12046" y="54929"/>
                  <a:pt x="33487" y="33487"/>
                </a:cubicBezTo>
                <a:cubicBezTo>
                  <a:pt x="54929" y="12046"/>
                  <a:pt x="84010" y="0"/>
                  <a:pt x="114333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435;p25">
            <a:extLst>
              <a:ext uri="{FF2B5EF4-FFF2-40B4-BE49-F238E27FC236}">
                <a16:creationId xmlns:a16="http://schemas.microsoft.com/office/drawing/2014/main" id="{657250E4-70B5-CEBE-6D45-B0D097CD54FD}"/>
              </a:ext>
            </a:extLst>
          </p:cNvPr>
          <p:cNvSpPr/>
          <p:nvPr/>
        </p:nvSpPr>
        <p:spPr>
          <a:xfrm>
            <a:off x="9978711" y="7171739"/>
            <a:ext cx="1094962" cy="1057136"/>
          </a:xfrm>
          <a:custGeom>
            <a:avLst/>
            <a:gdLst/>
            <a:ahLst/>
            <a:cxnLst/>
            <a:rect l="l" t="t" r="r" b="b"/>
            <a:pathLst>
              <a:path w="1094962" h="1057136" extrusionOk="0">
                <a:moveTo>
                  <a:pt x="0" y="0"/>
                </a:moveTo>
                <a:lnTo>
                  <a:pt x="1094963" y="0"/>
                </a:lnTo>
                <a:lnTo>
                  <a:pt x="1094963" y="1057136"/>
                </a:lnTo>
                <a:lnTo>
                  <a:pt x="0" y="10571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50A59D-0846-AF71-8FD6-A6A70E2337C5}"/>
              </a:ext>
            </a:extLst>
          </p:cNvPr>
          <p:cNvSpPr txBox="1"/>
          <p:nvPr/>
        </p:nvSpPr>
        <p:spPr>
          <a:xfrm>
            <a:off x="17359313" y="9602877"/>
            <a:ext cx="928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A3647"/>
                </a:solidFill>
                <a:latin typeface="Aptos" panose="020B0004020202020204" pitchFamily="34" charset="0"/>
              </a:rPr>
              <a:t>4</a:t>
            </a:r>
            <a:endParaRPr lang="ru-RU" sz="3600"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31575" y="-199538"/>
            <a:ext cx="18909676" cy="10627439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5"/>
          <p:cNvSpPr txBox="1"/>
          <p:nvPr/>
        </p:nvSpPr>
        <p:spPr>
          <a:xfrm>
            <a:off x="1357300" y="806157"/>
            <a:ext cx="108294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9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38" b="1" i="0" u="none" strike="noStrike" cap="none" dirty="0">
                <a:solidFill>
                  <a:srgbClr val="343E88"/>
                </a:solidFill>
                <a:latin typeface="Impact"/>
                <a:ea typeface="Impact"/>
                <a:cs typeface="Impact"/>
                <a:sym typeface="Impact"/>
              </a:rPr>
              <a:t>Strategy</a:t>
            </a:r>
            <a:endParaRPr dirty="0">
              <a:solidFill>
                <a:srgbClr val="343E88"/>
              </a:solidFill>
            </a:endParaRPr>
          </a:p>
        </p:txBody>
      </p:sp>
      <p:sp>
        <p:nvSpPr>
          <p:cNvPr id="3" name="Google Shape;244;p17">
            <a:extLst>
              <a:ext uri="{FF2B5EF4-FFF2-40B4-BE49-F238E27FC236}">
                <a16:creationId xmlns:a16="http://schemas.microsoft.com/office/drawing/2014/main" id="{47CBD04C-E4E7-CBDB-29C6-925A4649382D}"/>
              </a:ext>
            </a:extLst>
          </p:cNvPr>
          <p:cNvSpPr/>
          <p:nvPr/>
        </p:nvSpPr>
        <p:spPr>
          <a:xfrm>
            <a:off x="910393" y="3488684"/>
            <a:ext cx="5061347" cy="5012588"/>
          </a:xfrm>
          <a:custGeom>
            <a:avLst/>
            <a:gdLst/>
            <a:ahLst/>
            <a:cxnLst/>
            <a:rect l="l" t="t" r="r" b="b"/>
            <a:pathLst>
              <a:path w="1017293" h="1441593" extrusionOk="0">
                <a:moveTo>
                  <a:pt x="70153" y="0"/>
                </a:moveTo>
                <a:lnTo>
                  <a:pt x="947140" y="0"/>
                </a:lnTo>
                <a:cubicBezTo>
                  <a:pt x="985885" y="0"/>
                  <a:pt x="1017293" y="31408"/>
                  <a:pt x="1017293" y="70153"/>
                </a:cubicBezTo>
                <a:lnTo>
                  <a:pt x="1017293" y="1371441"/>
                </a:lnTo>
                <a:cubicBezTo>
                  <a:pt x="1017293" y="1410185"/>
                  <a:pt x="985885" y="1441593"/>
                  <a:pt x="947140" y="1441593"/>
                </a:cubicBezTo>
                <a:lnTo>
                  <a:pt x="70153" y="1441593"/>
                </a:lnTo>
                <a:cubicBezTo>
                  <a:pt x="31408" y="1441593"/>
                  <a:pt x="0" y="1410185"/>
                  <a:pt x="0" y="1371441"/>
                </a:cubicBezTo>
                <a:lnTo>
                  <a:pt x="0" y="70153"/>
                </a:lnTo>
                <a:cubicBezTo>
                  <a:pt x="0" y="31408"/>
                  <a:pt x="31408" y="0"/>
                  <a:pt x="70153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349465-E329-8B5F-2E22-4ECEDA90F5B5}"/>
              </a:ext>
            </a:extLst>
          </p:cNvPr>
          <p:cNvSpPr txBox="1"/>
          <p:nvPr/>
        </p:nvSpPr>
        <p:spPr>
          <a:xfrm>
            <a:off x="978237" y="3734437"/>
            <a:ext cx="50613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i="0" u="none" strike="noStrike" cap="none" dirty="0">
                <a:solidFill>
                  <a:srgbClr val="FFFFFF"/>
                </a:solidFill>
                <a:latin typeface="Aptos" panose="020B0004020202020204" pitchFamily="34" charset="0"/>
                <a:ea typeface="Impact"/>
                <a:cs typeface="Impact"/>
                <a:sym typeface="Impact"/>
              </a:rPr>
              <a:t>Diversification</a:t>
            </a:r>
            <a:endParaRPr lang="ru-RU" sz="5400" dirty="0">
              <a:latin typeface="Aptos" panose="020B0004020202020204" pitchFamily="34" charset="0"/>
            </a:endParaRPr>
          </a:p>
        </p:txBody>
      </p:sp>
      <p:sp>
        <p:nvSpPr>
          <p:cNvPr id="9" name="Google Shape;256;p17">
            <a:extLst>
              <a:ext uri="{FF2B5EF4-FFF2-40B4-BE49-F238E27FC236}">
                <a16:creationId xmlns:a16="http://schemas.microsoft.com/office/drawing/2014/main" id="{55F9BB96-952B-7B36-A014-C336125B14C0}"/>
              </a:ext>
            </a:extLst>
          </p:cNvPr>
          <p:cNvSpPr txBox="1"/>
          <p:nvPr/>
        </p:nvSpPr>
        <p:spPr>
          <a:xfrm>
            <a:off x="1471599" y="6754334"/>
            <a:ext cx="393893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4800" dirty="0">
                <a:solidFill>
                  <a:schemeClr val="bg1"/>
                </a:solidFill>
                <a:latin typeface="Aptos" panose="020B0004020202020204" pitchFamily="34" charset="0"/>
              </a:rPr>
              <a:t>reduce losses</a:t>
            </a:r>
            <a:endParaRPr sz="32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1" name="Google Shape;244;p17">
            <a:extLst>
              <a:ext uri="{FF2B5EF4-FFF2-40B4-BE49-F238E27FC236}">
                <a16:creationId xmlns:a16="http://schemas.microsoft.com/office/drawing/2014/main" id="{B58793FE-61D3-9923-28E0-63B26644330B}"/>
              </a:ext>
            </a:extLst>
          </p:cNvPr>
          <p:cNvSpPr/>
          <p:nvPr/>
        </p:nvSpPr>
        <p:spPr>
          <a:xfrm>
            <a:off x="6925942" y="3488684"/>
            <a:ext cx="5061347" cy="5012588"/>
          </a:xfrm>
          <a:custGeom>
            <a:avLst/>
            <a:gdLst/>
            <a:ahLst/>
            <a:cxnLst/>
            <a:rect l="l" t="t" r="r" b="b"/>
            <a:pathLst>
              <a:path w="1017293" h="1441593" extrusionOk="0">
                <a:moveTo>
                  <a:pt x="70153" y="0"/>
                </a:moveTo>
                <a:lnTo>
                  <a:pt x="947140" y="0"/>
                </a:lnTo>
                <a:cubicBezTo>
                  <a:pt x="985885" y="0"/>
                  <a:pt x="1017293" y="31408"/>
                  <a:pt x="1017293" y="70153"/>
                </a:cubicBezTo>
                <a:lnTo>
                  <a:pt x="1017293" y="1371441"/>
                </a:lnTo>
                <a:cubicBezTo>
                  <a:pt x="1017293" y="1410185"/>
                  <a:pt x="985885" y="1441593"/>
                  <a:pt x="947140" y="1441593"/>
                </a:cubicBezTo>
                <a:lnTo>
                  <a:pt x="70153" y="1441593"/>
                </a:lnTo>
                <a:cubicBezTo>
                  <a:pt x="31408" y="1441593"/>
                  <a:pt x="0" y="1410185"/>
                  <a:pt x="0" y="1371441"/>
                </a:cubicBezTo>
                <a:lnTo>
                  <a:pt x="0" y="70153"/>
                </a:lnTo>
                <a:cubicBezTo>
                  <a:pt x="0" y="31408"/>
                  <a:pt x="31408" y="0"/>
                  <a:pt x="70153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8874AB-4FD6-77EF-6BCE-BE34915013A2}"/>
              </a:ext>
            </a:extLst>
          </p:cNvPr>
          <p:cNvSpPr txBox="1"/>
          <p:nvPr/>
        </p:nvSpPr>
        <p:spPr>
          <a:xfrm>
            <a:off x="7013708" y="3632914"/>
            <a:ext cx="506134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i="0" u="none" strike="noStrike" cap="none" dirty="0">
                <a:solidFill>
                  <a:srgbClr val="FFFFFF"/>
                </a:solidFill>
                <a:latin typeface="Aptos" panose="020B0004020202020204" pitchFamily="34" charset="0"/>
                <a:ea typeface="Impact"/>
                <a:cs typeface="Impact"/>
                <a:sym typeface="Impact"/>
              </a:rPr>
              <a:t>Mix: </a:t>
            </a:r>
            <a:endParaRPr lang="ru-RU" sz="5400" b="1" i="0" u="none" strike="noStrike" cap="none" dirty="0">
              <a:solidFill>
                <a:srgbClr val="FFFFFF"/>
              </a:solidFill>
              <a:latin typeface="Aptos" panose="020B0004020202020204" pitchFamily="34" charset="0"/>
              <a:ea typeface="Impact"/>
              <a:cs typeface="Impact"/>
              <a:sym typeface="Impact"/>
            </a:endParaRPr>
          </a:p>
          <a:p>
            <a:r>
              <a:rPr lang="en-US" sz="5400" b="1" i="0" u="none" strike="noStrike" cap="none" dirty="0">
                <a:solidFill>
                  <a:srgbClr val="FFFFFF"/>
                </a:solidFill>
                <a:latin typeface="Aptos" panose="020B0004020202020204" pitchFamily="34" charset="0"/>
                <a:ea typeface="Impact"/>
                <a:cs typeface="Impact"/>
                <a:sym typeface="Impact"/>
              </a:rPr>
              <a:t>shares + bonds</a:t>
            </a:r>
            <a:endParaRPr lang="ru-RU" sz="5400" dirty="0">
              <a:latin typeface="Aptos" panose="020B0004020202020204" pitchFamily="34" charset="0"/>
            </a:endParaRPr>
          </a:p>
        </p:txBody>
      </p:sp>
      <p:sp>
        <p:nvSpPr>
          <p:cNvPr id="14" name="Google Shape;256;p17">
            <a:extLst>
              <a:ext uri="{FF2B5EF4-FFF2-40B4-BE49-F238E27FC236}">
                <a16:creationId xmlns:a16="http://schemas.microsoft.com/office/drawing/2014/main" id="{E085AE94-7AE8-7ABC-CCF7-7833B0D5228A}"/>
              </a:ext>
            </a:extLst>
          </p:cNvPr>
          <p:cNvSpPr txBox="1"/>
          <p:nvPr/>
        </p:nvSpPr>
        <p:spPr>
          <a:xfrm>
            <a:off x="7487149" y="6754334"/>
            <a:ext cx="393893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4800" dirty="0">
                <a:solidFill>
                  <a:schemeClr val="bg1"/>
                </a:solidFill>
                <a:latin typeface="Aptos" panose="020B0004020202020204" pitchFamily="34" charset="0"/>
              </a:rPr>
              <a:t>portfolio mix</a:t>
            </a:r>
            <a:endParaRPr sz="32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6" name="Google Shape;244;p17">
            <a:extLst>
              <a:ext uri="{FF2B5EF4-FFF2-40B4-BE49-F238E27FC236}">
                <a16:creationId xmlns:a16="http://schemas.microsoft.com/office/drawing/2014/main" id="{77FC47EF-9A59-9A04-02CE-3895CCF509CF}"/>
              </a:ext>
            </a:extLst>
          </p:cNvPr>
          <p:cNvSpPr/>
          <p:nvPr/>
        </p:nvSpPr>
        <p:spPr>
          <a:xfrm>
            <a:off x="12895904" y="3488683"/>
            <a:ext cx="5061347" cy="5012589"/>
          </a:xfrm>
          <a:custGeom>
            <a:avLst/>
            <a:gdLst/>
            <a:ahLst/>
            <a:cxnLst/>
            <a:rect l="l" t="t" r="r" b="b"/>
            <a:pathLst>
              <a:path w="1017293" h="1441593" extrusionOk="0">
                <a:moveTo>
                  <a:pt x="70153" y="0"/>
                </a:moveTo>
                <a:lnTo>
                  <a:pt x="947140" y="0"/>
                </a:lnTo>
                <a:cubicBezTo>
                  <a:pt x="985885" y="0"/>
                  <a:pt x="1017293" y="31408"/>
                  <a:pt x="1017293" y="70153"/>
                </a:cubicBezTo>
                <a:lnTo>
                  <a:pt x="1017293" y="1371441"/>
                </a:lnTo>
                <a:cubicBezTo>
                  <a:pt x="1017293" y="1410185"/>
                  <a:pt x="985885" y="1441593"/>
                  <a:pt x="947140" y="1441593"/>
                </a:cubicBezTo>
                <a:lnTo>
                  <a:pt x="70153" y="1441593"/>
                </a:lnTo>
                <a:cubicBezTo>
                  <a:pt x="31408" y="1441593"/>
                  <a:pt x="0" y="1410185"/>
                  <a:pt x="0" y="1371441"/>
                </a:cubicBezTo>
                <a:lnTo>
                  <a:pt x="0" y="70153"/>
                </a:lnTo>
                <a:cubicBezTo>
                  <a:pt x="0" y="31408"/>
                  <a:pt x="31408" y="0"/>
                  <a:pt x="70153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F5D6D6-44B2-0121-CA6B-80B888A93F21}"/>
              </a:ext>
            </a:extLst>
          </p:cNvPr>
          <p:cNvSpPr txBox="1"/>
          <p:nvPr/>
        </p:nvSpPr>
        <p:spPr>
          <a:xfrm>
            <a:off x="12808138" y="3632914"/>
            <a:ext cx="506134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i="0" u="none" strike="noStrike" cap="none" dirty="0">
                <a:solidFill>
                  <a:srgbClr val="FFFFFF"/>
                </a:solidFill>
                <a:latin typeface="Aptos" panose="020B0004020202020204" pitchFamily="34" charset="0"/>
                <a:ea typeface="Impact"/>
                <a:cs typeface="Impact"/>
                <a:sym typeface="Impact"/>
              </a:rPr>
              <a:t>Think long-term</a:t>
            </a:r>
            <a:endParaRPr lang="ru-RU" sz="5400" dirty="0">
              <a:latin typeface="Aptos" panose="020B0004020202020204" pitchFamily="34" charset="0"/>
            </a:endParaRPr>
          </a:p>
        </p:txBody>
      </p:sp>
      <p:sp>
        <p:nvSpPr>
          <p:cNvPr id="19" name="Google Shape;256;p17">
            <a:extLst>
              <a:ext uri="{FF2B5EF4-FFF2-40B4-BE49-F238E27FC236}">
                <a16:creationId xmlns:a16="http://schemas.microsoft.com/office/drawing/2014/main" id="{0BF12EBE-08DA-845C-8D8E-5982E0991D5F}"/>
              </a:ext>
            </a:extLst>
          </p:cNvPr>
          <p:cNvSpPr txBox="1"/>
          <p:nvPr/>
        </p:nvSpPr>
        <p:spPr>
          <a:xfrm>
            <a:off x="13457110" y="6430242"/>
            <a:ext cx="3938934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4800" dirty="0">
                <a:solidFill>
                  <a:schemeClr val="bg1"/>
                </a:solidFill>
                <a:latin typeface="Aptos" panose="020B0004020202020204" pitchFamily="34" charset="0"/>
              </a:rPr>
              <a:t>returns, not quick profits</a:t>
            </a:r>
            <a:endParaRPr sz="32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4F96DD-4891-CA39-9131-B843B0D46BCA}"/>
              </a:ext>
            </a:extLst>
          </p:cNvPr>
          <p:cNvSpPr txBox="1"/>
          <p:nvPr/>
        </p:nvSpPr>
        <p:spPr>
          <a:xfrm>
            <a:off x="17359313" y="9602877"/>
            <a:ext cx="928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A3647"/>
                </a:solidFill>
                <a:latin typeface="Aptos" panose="020B0004020202020204" pitchFamily="34" charset="0"/>
              </a:rPr>
              <a:t>5</a:t>
            </a:r>
            <a:endParaRPr lang="ru-RU" sz="3600"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31575" y="-199538"/>
            <a:ext cx="18909676" cy="10627439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22"/>
          <p:cNvSpPr txBox="1"/>
          <p:nvPr/>
        </p:nvSpPr>
        <p:spPr>
          <a:xfrm>
            <a:off x="1285875" y="913950"/>
            <a:ext cx="168783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9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38" b="1" i="0" u="none" strike="noStrike" cap="none" dirty="0">
                <a:solidFill>
                  <a:srgbClr val="0A3647"/>
                </a:solidFill>
                <a:latin typeface="Impact"/>
                <a:ea typeface="Impact"/>
                <a:cs typeface="Impact"/>
                <a:sym typeface="Impact"/>
              </a:rPr>
              <a:t>People in investing</a:t>
            </a:r>
            <a:endParaRPr dirty="0"/>
          </a:p>
        </p:txBody>
      </p:sp>
      <p:sp>
        <p:nvSpPr>
          <p:cNvPr id="3" name="Google Shape;188;p15">
            <a:extLst>
              <a:ext uri="{FF2B5EF4-FFF2-40B4-BE49-F238E27FC236}">
                <a16:creationId xmlns:a16="http://schemas.microsoft.com/office/drawing/2014/main" id="{69C53516-6612-5C8C-0B80-5B73D315F3D2}"/>
              </a:ext>
            </a:extLst>
          </p:cNvPr>
          <p:cNvSpPr/>
          <p:nvPr/>
        </p:nvSpPr>
        <p:spPr>
          <a:xfrm>
            <a:off x="1014439" y="6771808"/>
            <a:ext cx="2926200" cy="2245498"/>
          </a:xfrm>
          <a:custGeom>
            <a:avLst/>
            <a:gdLst/>
            <a:ahLst/>
            <a:cxnLst/>
            <a:rect l="l" t="t" r="r" b="b"/>
            <a:pathLst>
              <a:path w="591407" h="591407" extrusionOk="0">
                <a:moveTo>
                  <a:pt x="120671" y="0"/>
                </a:moveTo>
                <a:lnTo>
                  <a:pt x="470736" y="0"/>
                </a:lnTo>
                <a:cubicBezTo>
                  <a:pt x="502740" y="0"/>
                  <a:pt x="533433" y="12714"/>
                  <a:pt x="556063" y="35344"/>
                </a:cubicBezTo>
                <a:cubicBezTo>
                  <a:pt x="578693" y="57974"/>
                  <a:pt x="591407" y="88667"/>
                  <a:pt x="591407" y="120671"/>
                </a:cubicBezTo>
                <a:lnTo>
                  <a:pt x="591407" y="470736"/>
                </a:lnTo>
                <a:cubicBezTo>
                  <a:pt x="591407" y="537380"/>
                  <a:pt x="537380" y="591407"/>
                  <a:pt x="470736" y="591407"/>
                </a:cubicBezTo>
                <a:lnTo>
                  <a:pt x="120671" y="591407"/>
                </a:lnTo>
                <a:cubicBezTo>
                  <a:pt x="54026" y="591407"/>
                  <a:pt x="0" y="537380"/>
                  <a:pt x="0" y="470736"/>
                </a:cubicBezTo>
                <a:lnTo>
                  <a:pt x="0" y="120671"/>
                </a:lnTo>
                <a:cubicBezTo>
                  <a:pt x="0" y="54026"/>
                  <a:pt x="54026" y="0"/>
                  <a:pt x="120671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96;p15">
            <a:extLst>
              <a:ext uri="{FF2B5EF4-FFF2-40B4-BE49-F238E27FC236}">
                <a16:creationId xmlns:a16="http://schemas.microsoft.com/office/drawing/2014/main" id="{A6EAC15C-84B4-B70F-3162-7118AD4D00EE}"/>
              </a:ext>
            </a:extLst>
          </p:cNvPr>
          <p:cNvSpPr txBox="1"/>
          <p:nvPr/>
        </p:nvSpPr>
        <p:spPr>
          <a:xfrm>
            <a:off x="795162" y="7637287"/>
            <a:ext cx="3261253" cy="547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89000"/>
              </a:lnSpc>
            </a:pPr>
            <a:r>
              <a:rPr lang="en-US" sz="4000" dirty="0">
                <a:solidFill>
                  <a:schemeClr val="bg1"/>
                </a:solidFill>
                <a:latin typeface="Aptos" panose="020B0004020202020204" pitchFamily="34" charset="0"/>
              </a:rPr>
              <a:t>Traders </a:t>
            </a:r>
            <a:endParaRPr lang="ru-RU" sz="40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8" name="Google Shape;188;p15">
            <a:extLst>
              <a:ext uri="{FF2B5EF4-FFF2-40B4-BE49-F238E27FC236}">
                <a16:creationId xmlns:a16="http://schemas.microsoft.com/office/drawing/2014/main" id="{5EF05976-B67A-0A6C-D918-5B59839784C3}"/>
              </a:ext>
            </a:extLst>
          </p:cNvPr>
          <p:cNvSpPr/>
          <p:nvPr/>
        </p:nvSpPr>
        <p:spPr>
          <a:xfrm>
            <a:off x="5456766" y="6751089"/>
            <a:ext cx="2926200" cy="2245498"/>
          </a:xfrm>
          <a:custGeom>
            <a:avLst/>
            <a:gdLst/>
            <a:ahLst/>
            <a:cxnLst/>
            <a:rect l="l" t="t" r="r" b="b"/>
            <a:pathLst>
              <a:path w="591407" h="591407" extrusionOk="0">
                <a:moveTo>
                  <a:pt x="120671" y="0"/>
                </a:moveTo>
                <a:lnTo>
                  <a:pt x="470736" y="0"/>
                </a:lnTo>
                <a:cubicBezTo>
                  <a:pt x="502740" y="0"/>
                  <a:pt x="533433" y="12714"/>
                  <a:pt x="556063" y="35344"/>
                </a:cubicBezTo>
                <a:cubicBezTo>
                  <a:pt x="578693" y="57974"/>
                  <a:pt x="591407" y="88667"/>
                  <a:pt x="591407" y="120671"/>
                </a:cubicBezTo>
                <a:lnTo>
                  <a:pt x="591407" y="470736"/>
                </a:lnTo>
                <a:cubicBezTo>
                  <a:pt x="591407" y="537380"/>
                  <a:pt x="537380" y="591407"/>
                  <a:pt x="470736" y="591407"/>
                </a:cubicBezTo>
                <a:lnTo>
                  <a:pt x="120671" y="591407"/>
                </a:lnTo>
                <a:cubicBezTo>
                  <a:pt x="54026" y="591407"/>
                  <a:pt x="0" y="537380"/>
                  <a:pt x="0" y="470736"/>
                </a:cubicBezTo>
                <a:lnTo>
                  <a:pt x="0" y="120671"/>
                </a:lnTo>
                <a:cubicBezTo>
                  <a:pt x="0" y="54026"/>
                  <a:pt x="54026" y="0"/>
                  <a:pt x="120671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88;p15">
            <a:extLst>
              <a:ext uri="{FF2B5EF4-FFF2-40B4-BE49-F238E27FC236}">
                <a16:creationId xmlns:a16="http://schemas.microsoft.com/office/drawing/2014/main" id="{152B36BE-410B-6625-4ACE-54325CA819B9}"/>
              </a:ext>
            </a:extLst>
          </p:cNvPr>
          <p:cNvSpPr/>
          <p:nvPr/>
        </p:nvSpPr>
        <p:spPr>
          <a:xfrm>
            <a:off x="10002594" y="6779664"/>
            <a:ext cx="2926200" cy="2245498"/>
          </a:xfrm>
          <a:custGeom>
            <a:avLst/>
            <a:gdLst/>
            <a:ahLst/>
            <a:cxnLst/>
            <a:rect l="l" t="t" r="r" b="b"/>
            <a:pathLst>
              <a:path w="591407" h="591407" extrusionOk="0">
                <a:moveTo>
                  <a:pt x="120671" y="0"/>
                </a:moveTo>
                <a:lnTo>
                  <a:pt x="470736" y="0"/>
                </a:lnTo>
                <a:cubicBezTo>
                  <a:pt x="502740" y="0"/>
                  <a:pt x="533433" y="12714"/>
                  <a:pt x="556063" y="35344"/>
                </a:cubicBezTo>
                <a:cubicBezTo>
                  <a:pt x="578693" y="57974"/>
                  <a:pt x="591407" y="88667"/>
                  <a:pt x="591407" y="120671"/>
                </a:cubicBezTo>
                <a:lnTo>
                  <a:pt x="591407" y="470736"/>
                </a:lnTo>
                <a:cubicBezTo>
                  <a:pt x="591407" y="537380"/>
                  <a:pt x="537380" y="591407"/>
                  <a:pt x="470736" y="591407"/>
                </a:cubicBezTo>
                <a:lnTo>
                  <a:pt x="120671" y="591407"/>
                </a:lnTo>
                <a:cubicBezTo>
                  <a:pt x="54026" y="591407"/>
                  <a:pt x="0" y="537380"/>
                  <a:pt x="0" y="470736"/>
                </a:cubicBezTo>
                <a:lnTo>
                  <a:pt x="0" y="120671"/>
                </a:lnTo>
                <a:cubicBezTo>
                  <a:pt x="0" y="54026"/>
                  <a:pt x="54026" y="0"/>
                  <a:pt x="120671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88;p15">
            <a:extLst>
              <a:ext uri="{FF2B5EF4-FFF2-40B4-BE49-F238E27FC236}">
                <a16:creationId xmlns:a16="http://schemas.microsoft.com/office/drawing/2014/main" id="{7C206BB0-CDE7-FCC2-30E2-2AE587759CF2}"/>
              </a:ext>
            </a:extLst>
          </p:cNvPr>
          <p:cNvSpPr/>
          <p:nvPr/>
        </p:nvSpPr>
        <p:spPr>
          <a:xfrm>
            <a:off x="14318787" y="6771808"/>
            <a:ext cx="2926200" cy="2245498"/>
          </a:xfrm>
          <a:custGeom>
            <a:avLst/>
            <a:gdLst/>
            <a:ahLst/>
            <a:cxnLst/>
            <a:rect l="l" t="t" r="r" b="b"/>
            <a:pathLst>
              <a:path w="591407" h="591407" extrusionOk="0">
                <a:moveTo>
                  <a:pt x="120671" y="0"/>
                </a:moveTo>
                <a:lnTo>
                  <a:pt x="470736" y="0"/>
                </a:lnTo>
                <a:cubicBezTo>
                  <a:pt x="502740" y="0"/>
                  <a:pt x="533433" y="12714"/>
                  <a:pt x="556063" y="35344"/>
                </a:cubicBezTo>
                <a:cubicBezTo>
                  <a:pt x="578693" y="57974"/>
                  <a:pt x="591407" y="88667"/>
                  <a:pt x="591407" y="120671"/>
                </a:cubicBezTo>
                <a:lnTo>
                  <a:pt x="591407" y="470736"/>
                </a:lnTo>
                <a:cubicBezTo>
                  <a:pt x="591407" y="537380"/>
                  <a:pt x="537380" y="591407"/>
                  <a:pt x="470736" y="591407"/>
                </a:cubicBezTo>
                <a:lnTo>
                  <a:pt x="120671" y="591407"/>
                </a:lnTo>
                <a:cubicBezTo>
                  <a:pt x="54026" y="591407"/>
                  <a:pt x="0" y="537380"/>
                  <a:pt x="0" y="470736"/>
                </a:cubicBezTo>
                <a:lnTo>
                  <a:pt x="0" y="120671"/>
                </a:lnTo>
                <a:cubicBezTo>
                  <a:pt x="0" y="54026"/>
                  <a:pt x="54026" y="0"/>
                  <a:pt x="120671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96;p15">
            <a:extLst>
              <a:ext uri="{FF2B5EF4-FFF2-40B4-BE49-F238E27FC236}">
                <a16:creationId xmlns:a16="http://schemas.microsoft.com/office/drawing/2014/main" id="{D8846D4D-092C-85D6-E7E9-B28C625606A3}"/>
              </a:ext>
            </a:extLst>
          </p:cNvPr>
          <p:cNvSpPr txBox="1"/>
          <p:nvPr/>
        </p:nvSpPr>
        <p:spPr>
          <a:xfrm>
            <a:off x="9899093" y="6843077"/>
            <a:ext cx="3261253" cy="2191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89000"/>
              </a:lnSpc>
            </a:pPr>
            <a:r>
              <a:rPr lang="en-US" sz="4000" dirty="0">
                <a:solidFill>
                  <a:schemeClr val="bg1"/>
                </a:solidFill>
                <a:latin typeface="Aptos" panose="020B0004020202020204" pitchFamily="34" charset="0"/>
              </a:rPr>
              <a:t>Venture capitalists / business angels</a:t>
            </a:r>
            <a:endParaRPr sz="105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7" name="Google Shape;196;p15">
            <a:extLst>
              <a:ext uri="{FF2B5EF4-FFF2-40B4-BE49-F238E27FC236}">
                <a16:creationId xmlns:a16="http://schemas.microsoft.com/office/drawing/2014/main" id="{5830AC0A-824B-C6F1-0F8A-D4A9114C692C}"/>
              </a:ext>
            </a:extLst>
          </p:cNvPr>
          <p:cNvSpPr txBox="1"/>
          <p:nvPr/>
        </p:nvSpPr>
        <p:spPr>
          <a:xfrm>
            <a:off x="5257226" y="7381634"/>
            <a:ext cx="3261253" cy="1095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89000"/>
              </a:lnSpc>
            </a:pPr>
            <a:r>
              <a:rPr lang="en-US" sz="4000" dirty="0">
                <a:solidFill>
                  <a:schemeClr val="bg1"/>
                </a:solidFill>
                <a:latin typeface="Aptos" panose="020B0004020202020204" pitchFamily="34" charset="0"/>
              </a:rPr>
              <a:t>Fund managers</a:t>
            </a:r>
            <a:endParaRPr sz="105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8" name="Google Shape;196;p15">
            <a:extLst>
              <a:ext uri="{FF2B5EF4-FFF2-40B4-BE49-F238E27FC236}">
                <a16:creationId xmlns:a16="http://schemas.microsoft.com/office/drawing/2014/main" id="{A30E8315-1148-5814-5AC1-18A03EF66668}"/>
              </a:ext>
            </a:extLst>
          </p:cNvPr>
          <p:cNvSpPr txBox="1"/>
          <p:nvPr/>
        </p:nvSpPr>
        <p:spPr>
          <a:xfrm>
            <a:off x="14151260" y="7599917"/>
            <a:ext cx="3261253" cy="547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89000"/>
              </a:lnSpc>
            </a:pPr>
            <a:r>
              <a:rPr lang="en-US" sz="4000" dirty="0">
                <a:solidFill>
                  <a:schemeClr val="bg1"/>
                </a:solidFill>
                <a:latin typeface="Aptos" panose="020B0004020202020204" pitchFamily="34" charset="0"/>
              </a:rPr>
              <a:t>Advisors</a:t>
            </a:r>
          </a:p>
        </p:txBody>
      </p:sp>
      <p:pic>
        <p:nvPicPr>
          <p:cNvPr id="23" name="Google Shape;362;p22">
            <a:extLst>
              <a:ext uri="{FF2B5EF4-FFF2-40B4-BE49-F238E27FC236}">
                <a16:creationId xmlns:a16="http://schemas.microsoft.com/office/drawing/2014/main" id="{EE2DB57F-B96D-9559-2436-33208724DBF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rcRect/>
          <a:stretch/>
        </p:blipFill>
        <p:spPr>
          <a:xfrm>
            <a:off x="14069950" y="2755911"/>
            <a:ext cx="3522902" cy="3689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362;p22">
            <a:extLst>
              <a:ext uri="{FF2B5EF4-FFF2-40B4-BE49-F238E27FC236}">
                <a16:creationId xmlns:a16="http://schemas.microsoft.com/office/drawing/2014/main" id="{765F010D-0F9B-0452-58A3-6ABC71A7DF8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rcRect/>
          <a:stretch/>
        </p:blipFill>
        <p:spPr>
          <a:xfrm>
            <a:off x="9634325" y="2726592"/>
            <a:ext cx="3522903" cy="3689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362;p22">
            <a:extLst>
              <a:ext uri="{FF2B5EF4-FFF2-40B4-BE49-F238E27FC236}">
                <a16:creationId xmlns:a16="http://schemas.microsoft.com/office/drawing/2014/main" id="{A60F98B4-E3A7-DE69-170D-80696F724310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rcRect/>
          <a:stretch/>
        </p:blipFill>
        <p:spPr>
          <a:xfrm>
            <a:off x="5198700" y="2721996"/>
            <a:ext cx="3522903" cy="3781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362;p22">
            <a:extLst>
              <a:ext uri="{FF2B5EF4-FFF2-40B4-BE49-F238E27FC236}">
                <a16:creationId xmlns:a16="http://schemas.microsoft.com/office/drawing/2014/main" id="{C31F3729-084F-8548-9F3C-5EC1442F35E6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rcRect/>
          <a:stretch/>
        </p:blipFill>
        <p:spPr>
          <a:xfrm>
            <a:off x="666574" y="2657451"/>
            <a:ext cx="3719690" cy="384628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195806E-48B3-46AD-117C-2F1C11C788D5}"/>
              </a:ext>
            </a:extLst>
          </p:cNvPr>
          <p:cNvSpPr txBox="1"/>
          <p:nvPr/>
        </p:nvSpPr>
        <p:spPr>
          <a:xfrm>
            <a:off x="17359313" y="9602877"/>
            <a:ext cx="928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A3647"/>
                </a:solidFill>
                <a:latin typeface="Aptos" panose="020B0004020202020204" pitchFamily="34" charset="0"/>
              </a:rPr>
              <a:t>6</a:t>
            </a:r>
            <a:endParaRPr lang="ru-RU" sz="3600"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5"/>
          <p:cNvSpPr/>
          <p:nvPr/>
        </p:nvSpPr>
        <p:spPr>
          <a:xfrm>
            <a:off x="7172156" y="3405528"/>
            <a:ext cx="1625133" cy="1625133"/>
          </a:xfrm>
          <a:custGeom>
            <a:avLst/>
            <a:gdLst/>
            <a:ahLst/>
            <a:cxnLst/>
            <a:rect l="l" t="t" r="r" b="b"/>
            <a:pathLst>
              <a:path w="428018" h="428018" extrusionOk="0">
                <a:moveTo>
                  <a:pt x="114333" y="0"/>
                </a:moveTo>
                <a:lnTo>
                  <a:pt x="313686" y="0"/>
                </a:lnTo>
                <a:cubicBezTo>
                  <a:pt x="376830" y="0"/>
                  <a:pt x="428018" y="51189"/>
                  <a:pt x="428018" y="114333"/>
                </a:cubicBezTo>
                <a:lnTo>
                  <a:pt x="428018" y="313686"/>
                </a:lnTo>
                <a:cubicBezTo>
                  <a:pt x="428018" y="344009"/>
                  <a:pt x="415973" y="373090"/>
                  <a:pt x="394531" y="394531"/>
                </a:cubicBezTo>
                <a:cubicBezTo>
                  <a:pt x="373090" y="415973"/>
                  <a:pt x="344009" y="428018"/>
                  <a:pt x="313686" y="428018"/>
                </a:cubicBezTo>
                <a:lnTo>
                  <a:pt x="114333" y="428018"/>
                </a:lnTo>
                <a:cubicBezTo>
                  <a:pt x="84010" y="428018"/>
                  <a:pt x="54929" y="415973"/>
                  <a:pt x="33487" y="394531"/>
                </a:cubicBezTo>
                <a:cubicBezTo>
                  <a:pt x="12046" y="373090"/>
                  <a:pt x="0" y="344009"/>
                  <a:pt x="0" y="313686"/>
                </a:cubicBezTo>
                <a:lnTo>
                  <a:pt x="0" y="114333"/>
                </a:lnTo>
                <a:cubicBezTo>
                  <a:pt x="0" y="84010"/>
                  <a:pt x="12046" y="54929"/>
                  <a:pt x="33487" y="33487"/>
                </a:cubicBezTo>
                <a:cubicBezTo>
                  <a:pt x="54929" y="12046"/>
                  <a:pt x="84010" y="0"/>
                  <a:pt x="114333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25"/>
          <p:cNvSpPr/>
          <p:nvPr/>
        </p:nvSpPr>
        <p:spPr>
          <a:xfrm>
            <a:off x="7172154" y="6070574"/>
            <a:ext cx="1625133" cy="1625133"/>
          </a:xfrm>
          <a:custGeom>
            <a:avLst/>
            <a:gdLst/>
            <a:ahLst/>
            <a:cxnLst/>
            <a:rect l="l" t="t" r="r" b="b"/>
            <a:pathLst>
              <a:path w="428018" h="428018" extrusionOk="0">
                <a:moveTo>
                  <a:pt x="114333" y="0"/>
                </a:moveTo>
                <a:lnTo>
                  <a:pt x="313686" y="0"/>
                </a:lnTo>
                <a:cubicBezTo>
                  <a:pt x="376830" y="0"/>
                  <a:pt x="428018" y="51189"/>
                  <a:pt x="428018" y="114333"/>
                </a:cubicBezTo>
                <a:lnTo>
                  <a:pt x="428018" y="313686"/>
                </a:lnTo>
                <a:cubicBezTo>
                  <a:pt x="428018" y="344009"/>
                  <a:pt x="415973" y="373090"/>
                  <a:pt x="394531" y="394531"/>
                </a:cubicBezTo>
                <a:cubicBezTo>
                  <a:pt x="373090" y="415973"/>
                  <a:pt x="344009" y="428018"/>
                  <a:pt x="313686" y="428018"/>
                </a:cubicBezTo>
                <a:lnTo>
                  <a:pt x="114333" y="428018"/>
                </a:lnTo>
                <a:cubicBezTo>
                  <a:pt x="84010" y="428018"/>
                  <a:pt x="54929" y="415973"/>
                  <a:pt x="33487" y="394531"/>
                </a:cubicBezTo>
                <a:cubicBezTo>
                  <a:pt x="12046" y="373090"/>
                  <a:pt x="0" y="344009"/>
                  <a:pt x="0" y="313686"/>
                </a:cubicBezTo>
                <a:lnTo>
                  <a:pt x="0" y="114333"/>
                </a:lnTo>
                <a:cubicBezTo>
                  <a:pt x="0" y="84010"/>
                  <a:pt x="12046" y="54929"/>
                  <a:pt x="33487" y="33487"/>
                </a:cubicBezTo>
                <a:cubicBezTo>
                  <a:pt x="54929" y="12046"/>
                  <a:pt x="84010" y="0"/>
                  <a:pt x="114333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25"/>
          <p:cNvSpPr/>
          <p:nvPr/>
        </p:nvSpPr>
        <p:spPr>
          <a:xfrm>
            <a:off x="9897859" y="3374351"/>
            <a:ext cx="1625133" cy="1625133"/>
          </a:xfrm>
          <a:custGeom>
            <a:avLst/>
            <a:gdLst/>
            <a:ahLst/>
            <a:cxnLst/>
            <a:rect l="l" t="t" r="r" b="b"/>
            <a:pathLst>
              <a:path w="428018" h="428018" extrusionOk="0">
                <a:moveTo>
                  <a:pt x="114333" y="0"/>
                </a:moveTo>
                <a:lnTo>
                  <a:pt x="313686" y="0"/>
                </a:lnTo>
                <a:cubicBezTo>
                  <a:pt x="376830" y="0"/>
                  <a:pt x="428018" y="51189"/>
                  <a:pt x="428018" y="114333"/>
                </a:cubicBezTo>
                <a:lnTo>
                  <a:pt x="428018" y="313686"/>
                </a:lnTo>
                <a:cubicBezTo>
                  <a:pt x="428018" y="344009"/>
                  <a:pt x="415973" y="373090"/>
                  <a:pt x="394531" y="394531"/>
                </a:cubicBezTo>
                <a:cubicBezTo>
                  <a:pt x="373090" y="415973"/>
                  <a:pt x="344009" y="428018"/>
                  <a:pt x="313686" y="428018"/>
                </a:cubicBezTo>
                <a:lnTo>
                  <a:pt x="114333" y="428018"/>
                </a:lnTo>
                <a:cubicBezTo>
                  <a:pt x="84010" y="428018"/>
                  <a:pt x="54929" y="415973"/>
                  <a:pt x="33487" y="394531"/>
                </a:cubicBezTo>
                <a:cubicBezTo>
                  <a:pt x="12046" y="373090"/>
                  <a:pt x="0" y="344009"/>
                  <a:pt x="0" y="313686"/>
                </a:cubicBezTo>
                <a:lnTo>
                  <a:pt x="0" y="114333"/>
                </a:lnTo>
                <a:cubicBezTo>
                  <a:pt x="0" y="84010"/>
                  <a:pt x="12046" y="54929"/>
                  <a:pt x="33487" y="33487"/>
                </a:cubicBezTo>
                <a:cubicBezTo>
                  <a:pt x="54929" y="12046"/>
                  <a:pt x="84010" y="0"/>
                  <a:pt x="114333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5"/>
          <p:cNvSpPr/>
          <p:nvPr/>
        </p:nvSpPr>
        <p:spPr>
          <a:xfrm>
            <a:off x="9897859" y="6070574"/>
            <a:ext cx="1625133" cy="1625133"/>
          </a:xfrm>
          <a:custGeom>
            <a:avLst/>
            <a:gdLst/>
            <a:ahLst/>
            <a:cxnLst/>
            <a:rect l="l" t="t" r="r" b="b"/>
            <a:pathLst>
              <a:path w="428018" h="428018" extrusionOk="0">
                <a:moveTo>
                  <a:pt x="114333" y="0"/>
                </a:moveTo>
                <a:lnTo>
                  <a:pt x="313686" y="0"/>
                </a:lnTo>
                <a:cubicBezTo>
                  <a:pt x="376830" y="0"/>
                  <a:pt x="428018" y="51189"/>
                  <a:pt x="428018" y="114333"/>
                </a:cubicBezTo>
                <a:lnTo>
                  <a:pt x="428018" y="313686"/>
                </a:lnTo>
                <a:cubicBezTo>
                  <a:pt x="428018" y="344009"/>
                  <a:pt x="415973" y="373090"/>
                  <a:pt x="394531" y="394531"/>
                </a:cubicBezTo>
                <a:cubicBezTo>
                  <a:pt x="373090" y="415973"/>
                  <a:pt x="344009" y="428018"/>
                  <a:pt x="313686" y="428018"/>
                </a:cubicBezTo>
                <a:lnTo>
                  <a:pt x="114333" y="428018"/>
                </a:lnTo>
                <a:cubicBezTo>
                  <a:pt x="84010" y="428018"/>
                  <a:pt x="54929" y="415973"/>
                  <a:pt x="33487" y="394531"/>
                </a:cubicBezTo>
                <a:cubicBezTo>
                  <a:pt x="12046" y="373090"/>
                  <a:pt x="0" y="344009"/>
                  <a:pt x="0" y="313686"/>
                </a:cubicBezTo>
                <a:lnTo>
                  <a:pt x="0" y="114333"/>
                </a:lnTo>
                <a:cubicBezTo>
                  <a:pt x="0" y="84010"/>
                  <a:pt x="12046" y="54929"/>
                  <a:pt x="33487" y="33487"/>
                </a:cubicBezTo>
                <a:cubicBezTo>
                  <a:pt x="54929" y="12046"/>
                  <a:pt x="84010" y="0"/>
                  <a:pt x="114333" y="0"/>
                </a:cubicBezTo>
                <a:close/>
              </a:path>
            </a:pathLst>
          </a:custGeom>
          <a:solidFill>
            <a:srgbClr val="8C9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25"/>
          <p:cNvSpPr txBox="1"/>
          <p:nvPr/>
        </p:nvSpPr>
        <p:spPr>
          <a:xfrm>
            <a:off x="1207963" y="868098"/>
            <a:ext cx="8938429" cy="15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89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38" b="1" i="0" u="none" strike="noStrike" cap="none" dirty="0">
                <a:solidFill>
                  <a:srgbClr val="343E88"/>
                </a:solidFill>
                <a:latin typeface="Impact"/>
                <a:ea typeface="Impact"/>
                <a:cs typeface="Impact"/>
                <a:sym typeface="Impact"/>
              </a:rPr>
              <a:t>Conclusion</a:t>
            </a:r>
            <a:endParaRPr dirty="0">
              <a:solidFill>
                <a:srgbClr val="343E88"/>
              </a:solidFill>
            </a:endParaRPr>
          </a:p>
        </p:txBody>
      </p:sp>
      <p:sp>
        <p:nvSpPr>
          <p:cNvPr id="438" name="Google Shape;438;p25"/>
          <p:cNvSpPr txBox="1"/>
          <p:nvPr/>
        </p:nvSpPr>
        <p:spPr>
          <a:xfrm>
            <a:off x="1212290" y="3938727"/>
            <a:ext cx="5479500" cy="739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89000"/>
              </a:lnSpc>
            </a:pPr>
            <a:r>
              <a:rPr lang="en-US" sz="5400" dirty="0">
                <a:solidFill>
                  <a:srgbClr val="0A3647"/>
                </a:solidFill>
                <a:latin typeface="Aptos" panose="020B0004020202020204" pitchFamily="34" charset="0"/>
              </a:rPr>
              <a:t>Start early</a:t>
            </a:r>
            <a:endParaRPr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  <p:pic>
        <p:nvPicPr>
          <p:cNvPr id="2" name="Google Shape;230;p16">
            <a:extLst>
              <a:ext uri="{FF2B5EF4-FFF2-40B4-BE49-F238E27FC236}">
                <a16:creationId xmlns:a16="http://schemas.microsoft.com/office/drawing/2014/main" id="{351B179F-F546-543A-0AB0-E2F636993D3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93930" y="3657034"/>
            <a:ext cx="981583" cy="11221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438;p25">
            <a:extLst>
              <a:ext uri="{FF2B5EF4-FFF2-40B4-BE49-F238E27FC236}">
                <a16:creationId xmlns:a16="http://schemas.microsoft.com/office/drawing/2014/main" id="{D35A37F3-FEAB-3E7D-5128-73FA04CC4B80}"/>
              </a:ext>
            </a:extLst>
          </p:cNvPr>
          <p:cNvSpPr txBox="1"/>
          <p:nvPr/>
        </p:nvSpPr>
        <p:spPr>
          <a:xfrm>
            <a:off x="2157413" y="6198551"/>
            <a:ext cx="4732233" cy="1479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89000"/>
              </a:lnSpc>
            </a:pPr>
            <a:r>
              <a:rPr lang="en-US" sz="5400" dirty="0">
                <a:solidFill>
                  <a:srgbClr val="0A3647"/>
                </a:solidFill>
                <a:latin typeface="Aptos" panose="020B0004020202020204" pitchFamily="34" charset="0"/>
              </a:rPr>
              <a:t>Build a strong portfolio</a:t>
            </a:r>
            <a:endParaRPr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  <p:pic>
        <p:nvPicPr>
          <p:cNvPr id="4" name="Google Shape;231;p16">
            <a:extLst>
              <a:ext uri="{FF2B5EF4-FFF2-40B4-BE49-F238E27FC236}">
                <a16:creationId xmlns:a16="http://schemas.microsoft.com/office/drawing/2014/main" id="{7AD45A91-D705-CE81-11C6-1DEF1CC1303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7238" y="6354572"/>
            <a:ext cx="1094963" cy="10571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38;p25">
            <a:extLst>
              <a:ext uri="{FF2B5EF4-FFF2-40B4-BE49-F238E27FC236}">
                <a16:creationId xmlns:a16="http://schemas.microsoft.com/office/drawing/2014/main" id="{50041645-353A-11A0-D4A6-554337211A2A}"/>
              </a:ext>
            </a:extLst>
          </p:cNvPr>
          <p:cNvSpPr txBox="1"/>
          <p:nvPr/>
        </p:nvSpPr>
        <p:spPr>
          <a:xfrm>
            <a:off x="11959063" y="3483193"/>
            <a:ext cx="5479500" cy="1479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89000"/>
              </a:lnSpc>
            </a:pPr>
            <a:r>
              <a:rPr lang="en-US" sz="5400" dirty="0">
                <a:solidFill>
                  <a:srgbClr val="0A3647"/>
                </a:solidFill>
                <a:latin typeface="Aptos" panose="020B0004020202020204" pitchFamily="34" charset="0"/>
              </a:rPr>
              <a:t>Avoid emotional decisions</a:t>
            </a:r>
            <a:endParaRPr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  <p:sp>
        <p:nvSpPr>
          <p:cNvPr id="6" name="Google Shape;438;p25">
            <a:extLst>
              <a:ext uri="{FF2B5EF4-FFF2-40B4-BE49-F238E27FC236}">
                <a16:creationId xmlns:a16="http://schemas.microsoft.com/office/drawing/2014/main" id="{A02DFDEB-215C-E75B-45C0-7988C58810F5}"/>
              </a:ext>
            </a:extLst>
          </p:cNvPr>
          <p:cNvSpPr txBox="1"/>
          <p:nvPr/>
        </p:nvSpPr>
        <p:spPr>
          <a:xfrm>
            <a:off x="11959063" y="6487975"/>
            <a:ext cx="5479500" cy="739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89000"/>
              </a:lnSpc>
            </a:pPr>
            <a:r>
              <a:rPr lang="en-US" sz="5400" dirty="0">
                <a:solidFill>
                  <a:srgbClr val="0A3647"/>
                </a:solidFill>
                <a:latin typeface="Aptos" panose="020B0004020202020204" pitchFamily="34" charset="0"/>
              </a:rPr>
              <a:t>Aim for stable ROI</a:t>
            </a:r>
            <a:endParaRPr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  <p:pic>
        <p:nvPicPr>
          <p:cNvPr id="7" name="Google Shape;261;p17">
            <a:extLst>
              <a:ext uri="{FF2B5EF4-FFF2-40B4-BE49-F238E27FC236}">
                <a16:creationId xmlns:a16="http://schemas.microsoft.com/office/drawing/2014/main" id="{7DC109DC-BDB0-2BF2-5267-59675B9FCDB2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83707" y="6409544"/>
            <a:ext cx="853435" cy="1057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00;p15">
            <a:extLst>
              <a:ext uri="{FF2B5EF4-FFF2-40B4-BE49-F238E27FC236}">
                <a16:creationId xmlns:a16="http://schemas.microsoft.com/office/drawing/2014/main" id="{5ABA5B7F-C80A-52BC-0D6A-873D7F46038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170064" y="3625857"/>
            <a:ext cx="1080719" cy="112212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43EEBAC-F3BA-4A84-7054-47CBD0DCB449}"/>
              </a:ext>
            </a:extLst>
          </p:cNvPr>
          <p:cNvSpPr txBox="1"/>
          <p:nvPr/>
        </p:nvSpPr>
        <p:spPr>
          <a:xfrm>
            <a:off x="17359313" y="9602877"/>
            <a:ext cx="928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A3647"/>
                </a:solidFill>
                <a:latin typeface="Aptos" panose="020B0004020202020204" pitchFamily="34" charset="0"/>
              </a:rPr>
              <a:t>7</a:t>
            </a:r>
            <a:endParaRPr lang="ru-RU" sz="3600"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>
          <a:extLst>
            <a:ext uri="{FF2B5EF4-FFF2-40B4-BE49-F238E27FC236}">
              <a16:creationId xmlns:a16="http://schemas.microsoft.com/office/drawing/2014/main" id="{4C469A74-8BE6-C891-1B6A-368408F3A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5">
            <a:extLst>
              <a:ext uri="{FF2B5EF4-FFF2-40B4-BE49-F238E27FC236}">
                <a16:creationId xmlns:a16="http://schemas.microsoft.com/office/drawing/2014/main" id="{AE92AB39-1D91-F53A-FC61-0A4770AA43AC}"/>
              </a:ext>
            </a:extLst>
          </p:cNvPr>
          <p:cNvSpPr txBox="1"/>
          <p:nvPr/>
        </p:nvSpPr>
        <p:spPr>
          <a:xfrm>
            <a:off x="1207963" y="868098"/>
            <a:ext cx="8938429" cy="15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89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38" b="1" i="0" u="none" strike="noStrike" cap="none" dirty="0">
                <a:solidFill>
                  <a:srgbClr val="343E88"/>
                </a:solidFill>
                <a:latin typeface="Impact"/>
                <a:ea typeface="Impact"/>
                <a:cs typeface="Impact"/>
                <a:sym typeface="Impact"/>
              </a:rPr>
              <a:t>Words</a:t>
            </a:r>
            <a:endParaRPr dirty="0">
              <a:solidFill>
                <a:srgbClr val="343E88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E39327-888F-084D-8858-FB60A9C12858}"/>
              </a:ext>
            </a:extLst>
          </p:cNvPr>
          <p:cNvSpPr txBox="1"/>
          <p:nvPr/>
        </p:nvSpPr>
        <p:spPr>
          <a:xfrm>
            <a:off x="3936206" y="4499381"/>
            <a:ext cx="109942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>
                <a:solidFill>
                  <a:srgbClr val="FF0000"/>
                </a:solidFill>
                <a:latin typeface="Aptos" panose="020B0004020202020204" pitchFamily="34" charset="0"/>
              </a:rPr>
              <a:t>Вставить слова!</a:t>
            </a:r>
            <a:endParaRPr lang="ru-RU" sz="3600" dirty="0">
              <a:solidFill>
                <a:srgbClr val="FF0000"/>
              </a:solidFill>
              <a:latin typeface="Aptos" panose="020B00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FA449B-FB35-B560-9320-F64C1866C523}"/>
              </a:ext>
            </a:extLst>
          </p:cNvPr>
          <p:cNvSpPr txBox="1"/>
          <p:nvPr/>
        </p:nvSpPr>
        <p:spPr>
          <a:xfrm>
            <a:off x="17359313" y="9602877"/>
            <a:ext cx="928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A3647"/>
                </a:solidFill>
                <a:latin typeface="Aptos" panose="020B0004020202020204" pitchFamily="34" charset="0"/>
              </a:rPr>
              <a:t>8</a:t>
            </a:r>
            <a:endParaRPr lang="ru-RU" sz="3600"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593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3CBA0E91-602D-5A73-4D9B-91F4EF4FF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1">
            <a:extLst>
              <a:ext uri="{FF2B5EF4-FFF2-40B4-BE49-F238E27FC236}">
                <a16:creationId xmlns:a16="http://schemas.microsoft.com/office/drawing/2014/main" id="{A35BD131-0F98-6A01-9132-14C9C605DA5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31575" y="-199538"/>
            <a:ext cx="18909676" cy="10627439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1">
            <a:extLst>
              <a:ext uri="{FF2B5EF4-FFF2-40B4-BE49-F238E27FC236}">
                <a16:creationId xmlns:a16="http://schemas.microsoft.com/office/drawing/2014/main" id="{3C260EEA-E76B-A31F-0BEE-FEDEC5C25B59}"/>
              </a:ext>
            </a:extLst>
          </p:cNvPr>
          <p:cNvSpPr txBox="1"/>
          <p:nvPr/>
        </p:nvSpPr>
        <p:spPr>
          <a:xfrm>
            <a:off x="3841398" y="2031765"/>
            <a:ext cx="10963725" cy="3780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89001"/>
              </a:lnSpc>
            </a:pPr>
            <a:r>
              <a:rPr lang="en-US" sz="13800" dirty="0">
                <a:solidFill>
                  <a:srgbClr val="343E88"/>
                </a:solidFill>
                <a:latin typeface="Impact" panose="020B0806030902050204" pitchFamily="34" charset="0"/>
              </a:rPr>
              <a:t>Thank you for your attention!</a:t>
            </a:r>
            <a:endParaRPr lang="en-US" sz="1800" dirty="0">
              <a:solidFill>
                <a:srgbClr val="343E88"/>
              </a:solidFill>
              <a:latin typeface="Impact" panose="020B080603090205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6893A3-8BDB-0F20-6349-C244DBCCFB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8662" y="5958702"/>
            <a:ext cx="4469199" cy="44691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E86742-398E-5F96-0167-D7336813B9A7}"/>
              </a:ext>
            </a:extLst>
          </p:cNvPr>
          <p:cNvSpPr txBox="1"/>
          <p:nvPr/>
        </p:nvSpPr>
        <p:spPr>
          <a:xfrm>
            <a:off x="17359313" y="9602877"/>
            <a:ext cx="928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A3647"/>
                </a:solidFill>
                <a:latin typeface="Aptos" panose="020B0004020202020204" pitchFamily="34" charset="0"/>
              </a:rPr>
              <a:t>9</a:t>
            </a:r>
            <a:endParaRPr lang="ru-RU" sz="3600" dirty="0">
              <a:solidFill>
                <a:srgbClr val="0A3647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462779"/>
      </p:ext>
    </p:extLst>
  </p:cSld>
  <p:clrMapOvr>
    <a:masterClrMapping/>
  </p:clrMapOvr>
</p:sld>
</file>

<file path=ppt/theme/theme1.xml><?xml version="1.0" encoding="utf-8"?>
<a:theme xmlns:a="http://schemas.openxmlformats.org/drawingml/2006/main" name="Retail Marketing Mix ">
  <a:themeElements>
    <a:clrScheme name="Office">
      <a:dk1>
        <a:srgbClr val="000000"/>
      </a:dk1>
      <a:lt1>
        <a:srgbClr val="FFFFFF"/>
      </a:lt1>
      <a:dk2>
        <a:srgbClr val="FA66BA"/>
      </a:dk2>
      <a:lt2>
        <a:srgbClr val="0A3647"/>
      </a:lt2>
      <a:accent1>
        <a:srgbClr val="888888"/>
      </a:accent1>
      <a:accent2>
        <a:srgbClr val="FA66BA"/>
      </a:accent2>
      <a:accent3>
        <a:srgbClr val="0A3647"/>
      </a:accent3>
      <a:accent4>
        <a:srgbClr val="888888"/>
      </a:accent4>
      <a:accent5>
        <a:srgbClr val="FA66BA"/>
      </a:accent5>
      <a:accent6>
        <a:srgbClr val="0A3647"/>
      </a:accent6>
      <a:hlink>
        <a:srgbClr val="888888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151</Words>
  <Application>Microsoft Office PowerPoint</Application>
  <PresentationFormat>Произвольный</PresentationFormat>
  <Paragraphs>52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Impact</vt:lpstr>
      <vt:lpstr>Calibri</vt:lpstr>
      <vt:lpstr>Arial</vt:lpstr>
      <vt:lpstr>Aptos</vt:lpstr>
      <vt:lpstr>Retail Marketing Mix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Kate U</dc:creator>
  <cp:lastModifiedBy>Kate U</cp:lastModifiedBy>
  <cp:revision>40</cp:revision>
  <dcterms:modified xsi:type="dcterms:W3CDTF">2026-04-23T12:27:59Z</dcterms:modified>
</cp:coreProperties>
</file>