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38"/>
  </p:notesMasterIdLst>
  <p:handoutMasterIdLst>
    <p:handoutMasterId r:id="rId39"/>
  </p:handoutMasterIdLst>
  <p:sldIdLst>
    <p:sldId id="256" r:id="rId2"/>
    <p:sldId id="261" r:id="rId3"/>
    <p:sldId id="301" r:id="rId4"/>
    <p:sldId id="302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5" r:id="rId14"/>
    <p:sldId id="276" r:id="rId15"/>
    <p:sldId id="274" r:id="rId16"/>
    <p:sldId id="277" r:id="rId17"/>
    <p:sldId id="278" r:id="rId18"/>
    <p:sldId id="281" r:id="rId19"/>
    <p:sldId id="282" r:id="rId20"/>
    <p:sldId id="283" r:id="rId21"/>
    <p:sldId id="284" r:id="rId22"/>
    <p:sldId id="285" r:id="rId23"/>
    <p:sldId id="279" r:id="rId24"/>
    <p:sldId id="286" r:id="rId25"/>
    <p:sldId id="287" r:id="rId26"/>
    <p:sldId id="280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6" r:id="rId35"/>
    <p:sldId id="297" r:id="rId36"/>
    <p:sldId id="298" r:id="rId37"/>
  </p:sldIdLst>
  <p:sldSz cx="12192000" cy="6858000"/>
  <p:notesSz cx="6858000" cy="9144000"/>
  <p:embeddedFontLst>
    <p:embeddedFont>
      <p:font typeface="Verdana" pitchFamily="34" charset="0"/>
      <p:regular r:id="rId40"/>
      <p:bold r:id="rId41"/>
      <p:italic r:id="rId42"/>
      <p:boldItalic r:id="rId43"/>
    </p:embeddedFont>
    <p:embeddedFont>
      <p:font typeface="Calibri Light" pitchFamily="34" charset="0"/>
      <p:regular r:id="rId44"/>
      <p:italic r:id="rId45"/>
    </p:embeddedFont>
    <p:embeddedFont>
      <p:font typeface="Calibri" pitchFamily="34" charset="0"/>
      <p:regular r:id="rId46"/>
      <p:bold r:id="rId47"/>
      <p:italic r:id="rId48"/>
      <p:boldItalic r:id="rId49"/>
    </p:embeddedFont>
    <p:embeddedFont>
      <p:font typeface="Cambria Math" pitchFamily="18" charset="0"/>
      <p:regular r:id="rId5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  <p15:guide id="5" orient="horz" pos="3906" userDrawn="1">
          <p15:clr>
            <a:srgbClr val="A4A3A4"/>
          </p15:clr>
        </p15:guide>
        <p15:guide id="6" orient="horz" pos="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892"/>
    <a:srgbClr val="E2000F"/>
    <a:srgbClr val="36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9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-90" y="-192"/>
      </p:cViewPr>
      <p:guideLst>
        <p:guide orient="horz" pos="2160"/>
        <p:guide orient="horz" pos="3906"/>
        <p:guide orient="horz" pos="368"/>
        <p:guide pos="3840"/>
        <p:guide pos="302"/>
        <p:guide pos="737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080E7-935C-4BA7-8051-BE28EEFE8F89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00999F-C18F-4D5E-88B2-6D1E6032D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183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D7BF0-CAD7-4AEF-8187-653AC8BB21D9}" type="datetimeFigureOut">
              <a:rPr lang="ru-RU" smtClean="0"/>
              <a:t>28.02.2024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3765DC-C56F-4C25-9BAC-512268E355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7986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93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107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6563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2437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4289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7545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2094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7734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27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3993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203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938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478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6766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237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3391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9130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7520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9532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026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609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854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529386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69572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1199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963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861073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957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155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396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1398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991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7529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354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3765DC-C56F-4C25-9BAC-512268E3551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242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ФЭ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11290040" y="6210106"/>
            <a:ext cx="901959" cy="380606"/>
          </a:xfrm>
          <a:prstGeom prst="rect">
            <a:avLst/>
          </a:prstGeom>
          <a:solidFill>
            <a:srgbClr val="0048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8662" y="0"/>
            <a:ext cx="13128171" cy="13528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1" y="27778"/>
            <a:ext cx="1159089" cy="1278612"/>
          </a:xfrm>
          <a:prstGeom prst="rect">
            <a:avLst/>
          </a:prstGeom>
        </p:spPr>
      </p:pic>
      <p:sp>
        <p:nvSpPr>
          <p:cNvPr id="9" name="Прямоугольник 8"/>
          <p:cNvSpPr/>
          <p:nvPr userDrawn="1"/>
        </p:nvSpPr>
        <p:spPr>
          <a:xfrm>
            <a:off x="12120465" y="-22539"/>
            <a:ext cx="71535" cy="1368000"/>
          </a:xfrm>
          <a:prstGeom prst="rect">
            <a:avLst/>
          </a:prstGeom>
          <a:solidFill>
            <a:srgbClr val="E2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2132905" y="6210106"/>
            <a:ext cx="71535" cy="381600"/>
          </a:xfrm>
          <a:prstGeom prst="rect">
            <a:avLst/>
          </a:prstGeom>
          <a:solidFill>
            <a:srgbClr val="E200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415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 userDrawn="1"/>
        </p:nvCxnSpPr>
        <p:spPr>
          <a:xfrm flipV="1">
            <a:off x="0" y="1101013"/>
            <a:ext cx="11712575" cy="0"/>
          </a:xfrm>
          <a:prstGeom prst="line">
            <a:avLst/>
          </a:prstGeom>
          <a:ln w="38100">
            <a:solidFill>
              <a:srgbClr val="004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1" y="83976"/>
            <a:ext cx="1153237" cy="1268561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 userDrawn="1"/>
        </p:nvCxnSpPr>
        <p:spPr>
          <a:xfrm flipV="1">
            <a:off x="488951" y="6200775"/>
            <a:ext cx="11712575" cy="0"/>
          </a:xfrm>
          <a:prstGeom prst="line">
            <a:avLst/>
          </a:prstGeom>
          <a:ln w="38100">
            <a:solidFill>
              <a:srgbClr val="00489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521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1" y="558800"/>
            <a:ext cx="5607050" cy="1515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370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08F2D8A-0A50-4E3B-A6FD-3744DBBF260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988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619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4" r:id="rId3"/>
    <p:sldLayoutId id="214748366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8950" y="2551837"/>
            <a:ext cx="1009196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E2000F"/>
                </a:solidFill>
              </a:rPr>
              <a:t>Математические методы в задачах финансового мониторинга</a:t>
            </a:r>
          </a:p>
          <a:p>
            <a:r>
              <a:rPr lang="ru-RU" sz="3600" b="1" dirty="0">
                <a:solidFill>
                  <a:srgbClr val="E2000F"/>
                </a:solidFill>
              </a:rPr>
              <a:t>3. Нечеткие выводы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63612" y="362466"/>
            <a:ext cx="6919784" cy="1631092"/>
          </a:xfrm>
          <a:prstGeom prst="rect">
            <a:avLst/>
          </a:prstGeom>
          <a:solidFill>
            <a:schemeClr val="bg1"/>
          </a:solidFill>
          <a:ln w="0">
            <a:solidFill>
              <a:schemeClr val="bg1"/>
            </a:solidFill>
          </a:ln>
          <a:effectLst>
            <a:outerShdw blurRad="50800" dist="50800" dir="5400000" algn="ctr" rotWithShape="0">
              <a:schemeClr val="bg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558" y="530748"/>
            <a:ext cx="4778589" cy="129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1322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F6C2E3EA-7261-6829-F197-76BB98522DDC}"/>
                  </a:ext>
                </a:extLst>
              </p:cNvPr>
              <p:cNvSpPr txBox="1"/>
              <p:nvPr/>
            </p:nvSpPr>
            <p:spPr>
              <a:xfrm>
                <a:off x="240631" y="1418458"/>
                <a:ext cx="11710737" cy="50365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 3.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Пусть Х = «Температура в комнате». Тогда: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[5; 35],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{“ХОЛОДНО”, “КОМФОРТНО”, “ЖАРКО”} с функциями принадлежности: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холодно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−10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7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12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комфортно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−20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жарко</m:t>
                          </m:r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𝑢</m:t>
                          </m:r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1+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𝑢</m:t>
                                      </m:r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−30</m:t>
                                      </m:r>
                                    </m:num>
                                    <m:den>
                                      <m:r>
                                        <a:rPr lang="en-US" sz="2400" i="1">
                                          <a:effectLst/>
                                          <a:latin typeface="Cambria Math" panose="02040503050406030204" pitchFamily="18" charset="0"/>
                                          <a:ea typeface="Calibri" panose="020F0502020204030204" pitchFamily="34" charset="0"/>
                                          <a:cs typeface="Times New Roman" panose="02020603050405020304" pitchFamily="18" charset="0"/>
                                        </a:rPr>
                                        <m:t>6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10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6C2E3EA-7261-6829-F197-76BB98522D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31" y="1418458"/>
                <a:ext cx="11710737" cy="5036572"/>
              </a:xfrm>
              <a:prstGeom prst="rect">
                <a:avLst/>
              </a:prstGeom>
              <a:blipFill>
                <a:blip r:embed="rId3"/>
                <a:stretch>
                  <a:fillRect l="-780" t="-8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4289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xmlns="" id="{2CFEA63E-A3C6-A223-502B-F9460F286C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5062240"/>
                  </p:ext>
                </p:extLst>
              </p:nvPr>
            </p:nvGraphicFramePr>
            <p:xfrm>
              <a:off x="558840" y="2913116"/>
              <a:ext cx="8807102" cy="3020199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3259553">
                      <a:extLst>
                        <a:ext uri="{9D8B030D-6E8A-4147-A177-3AD203B41FA5}">
                          <a16:colId xmlns:a16="http://schemas.microsoft.com/office/drawing/2014/main" xmlns="" val="454989251"/>
                        </a:ext>
                      </a:extLst>
                    </a:gridCol>
                    <a:gridCol w="5547549">
                      <a:extLst>
                        <a:ext uri="{9D8B030D-6E8A-4147-A177-3AD203B41FA5}">
                          <a16:colId xmlns:a16="http://schemas.microsoft.com/office/drawing/2014/main" xmlns="" val="866922724"/>
                        </a:ext>
                      </a:extLst>
                    </a:gridCol>
                  </a:tblGrid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Квантификатор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Функция принадлежности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2778222257"/>
                      </a:ext>
                    </a:extLst>
                  </a:tr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не </a:t>
                          </a:r>
                          <a:r>
                            <a:rPr lang="en-US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2000">
                                    <a:effectLst/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ru-RU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ru-RU" sz="2000">
                                    <a:effectLst/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ru-RU" sz="2000">
                                    <a:effectLst/>
                                    <a:latin typeface="Cambria Math" panose="02040503050406030204" pitchFamily="18" charset="0"/>
                                  </a:rPr>
                                  <m:t>𝑢</m:t>
                                </m:r>
                                <m:r>
                                  <a:rPr lang="ru-RU" sz="200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627041327"/>
                      </a:ext>
                    </a:extLst>
                  </a:tr>
                  <a:tr h="5807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очень </a:t>
                          </a:r>
                          <a:r>
                            <a:rPr lang="en-US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d>
                                      <m:dPr>
                                        <m:ctrlPr>
                                          <a:rPr lang="ru-RU" sz="20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sSub>
                                          <m:sSub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𝜇</m:t>
                                            </m:r>
                                          </m:e>
                                          <m:sub>
                                            <m:r>
                                              <a:rPr lang="en-US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  <m:d>
                                          <m:dPr>
                                            <m:ctrlPr>
                                              <a:rPr lang="ru-RU" sz="2000" i="1">
                                                <a:effectLst/>
                                                <a:latin typeface="Cambria Math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>
                                                <a:effectLst/>
                                                <a:latin typeface="Cambria Math" panose="02040503050406030204" pitchFamily="18" charset="0"/>
                                              </a:rPr>
                                              <m:t>𝑢</m:t>
                                            </m:r>
                                          </m:e>
                                        </m:d>
                                      </m:e>
                                    </m:d>
                                  </m:e>
                                  <m:sup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458477584"/>
                      </a:ext>
                    </a:extLst>
                  </a:tr>
                  <a:tr h="52864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более-менее </a:t>
                          </a:r>
                          <a:r>
                            <a:rPr lang="en-US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ad>
                                  <m:radPr>
                                    <m:degHide m:val="on"/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radPr>
                                  <m:deg/>
                                  <m:e>
                                    <m:sSub>
                                      <m:sSubPr>
                                        <m:ctrlPr>
                                          <a:rPr lang="ru-RU" sz="20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𝜇</m:t>
                                        </m:r>
                                      </m:e>
                                      <m:sub>
                                        <m:r>
                                          <a:rPr lang="ru-RU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d>
                                      <m:dPr>
                                        <m:ctrlPr>
                                          <a:rPr lang="ru-RU" sz="20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ru-RU" sz="2000">
                                            <a:effectLst/>
                                            <a:latin typeface="Cambria Math" panose="02040503050406030204" pitchFamily="18" charset="0"/>
                                          </a:rPr>
                                          <m:t>𝑢</m:t>
                                        </m:r>
                                      </m:e>
                                    </m:d>
                                  </m:e>
                                </m:rad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993025267"/>
                      </a:ext>
                    </a:extLst>
                  </a:tr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А и В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ru-RU" sz="20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  <m:r>
                                  <a:rPr lang="ru-RU" sz="20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⁡(</m:t>
                                </m:r>
                                <m:sSub>
                                  <m:sSub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sz="20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979838313"/>
                      </a:ext>
                    </a:extLst>
                  </a:tr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А или В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m:rPr>
                                    <m:sty m:val="p"/>
                                  </m:rPr>
                                  <a:rPr lang="ru-RU" sz="20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  <m:r>
                                  <a:rPr lang="ru-RU" sz="200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⁡(</m:t>
                                </m:r>
                                <m:sSub>
                                  <m:sSub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en-US" sz="2000" b="0" i="0" smtClean="0">
                                    <a:effectLst/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sSub>
                                  <m:sSubPr>
                                    <m:ctrlPr>
                                      <a:rPr lang="ru-RU" sz="20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𝜇</m:t>
                                    </m:r>
                                  </m:e>
                                  <m:sub>
                                    <m:r>
                                      <a:rPr lang="en-US" sz="2000" b="0" i="1" smtClean="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ru-RU" sz="2000" i="1">
                                        <a:effectLst/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0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𝑢</m:t>
                                    </m:r>
                                  </m:e>
                                </m:d>
                                <m:r>
                                  <a:rPr lang="ru-RU" sz="2000">
                                    <a:effectLst/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3983931700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>
                <a:extLst>
                  <a:ext uri="{FF2B5EF4-FFF2-40B4-BE49-F238E27FC236}">
                    <a16:creationId xmlns:a16="http://schemas.microsoft.com/office/drawing/2014/main" id="{2CFEA63E-A3C6-A223-502B-F9460F286CD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35062240"/>
                  </p:ext>
                </p:extLst>
              </p:nvPr>
            </p:nvGraphicFramePr>
            <p:xfrm>
              <a:off x="558840" y="2913116"/>
              <a:ext cx="8807102" cy="3020199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3259553">
                      <a:extLst>
                        <a:ext uri="{9D8B030D-6E8A-4147-A177-3AD203B41FA5}">
                          <a16:colId xmlns:a16="http://schemas.microsoft.com/office/drawing/2014/main" val="454989251"/>
                        </a:ext>
                      </a:extLst>
                    </a:gridCol>
                    <a:gridCol w="5547549">
                      <a:extLst>
                        <a:ext uri="{9D8B030D-6E8A-4147-A177-3AD203B41FA5}">
                          <a16:colId xmlns:a16="http://schemas.microsoft.com/office/drawing/2014/main" val="866922724"/>
                        </a:ext>
                      </a:extLst>
                    </a:gridCol>
                  </a:tblGrid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Квантификатор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b="1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Функция принадлежности</a:t>
                          </a:r>
                          <a:endParaRPr lang="ru-RU" sz="20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val="2778222257"/>
                      </a:ext>
                    </a:extLst>
                  </a:tr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не </a:t>
                          </a:r>
                          <a:r>
                            <a:rPr lang="en-US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8836" t="-112821" r="-220" b="-4384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27041327"/>
                      </a:ext>
                    </a:extLst>
                  </a:tr>
                  <a:tr h="58074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очень </a:t>
                          </a:r>
                          <a:r>
                            <a:rPr lang="en-US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8836" t="-172917" r="-220" b="-25625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58477584"/>
                      </a:ext>
                    </a:extLst>
                  </a:tr>
                  <a:tr h="528647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более-менее </a:t>
                          </a:r>
                          <a:r>
                            <a:rPr lang="en-US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t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8836" t="-301149" r="-220" b="-1827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93025267"/>
                      </a:ext>
                    </a:extLst>
                  </a:tr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А и В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8836" t="-447436" r="-220" b="-1038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79838313"/>
                      </a:ext>
                    </a:extLst>
                  </a:tr>
                  <a:tr h="4777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2000" dirty="0">
                              <a:effectLst/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А или В</a:t>
                          </a:r>
                          <a:endParaRPr lang="ru-RU" sz="200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>
                          <a:blip r:embed="rId3"/>
                          <a:stretch>
                            <a:fillRect l="-58836" t="-540506" r="-220" b="-253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983931700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D64B11-12D9-7B62-A56F-902340AB093F}"/>
              </a:ext>
            </a:extLst>
          </p:cNvPr>
          <p:cNvSpPr txBox="1"/>
          <p:nvPr/>
        </p:nvSpPr>
        <p:spPr>
          <a:xfrm>
            <a:off x="558840" y="1453213"/>
            <a:ext cx="9715306" cy="1176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Считается, что для семантических процедур М задаются следующие правила: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579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C53DF7FD-29B3-52AC-E249-E6B818FB28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7673" y="1595964"/>
            <a:ext cx="8588280" cy="508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6277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234339"/>
            <a:ext cx="804431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Понятие импликации 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(воспоминания из дискретной математики)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1CF7F3BA-218F-FD12-82DE-6C700669BF12}"/>
                  </a:ext>
                </a:extLst>
              </p:cNvPr>
              <p:cNvSpPr txBox="1"/>
              <p:nvPr/>
            </p:nvSpPr>
            <p:spPr>
              <a:xfrm>
                <a:off x="1058779" y="1531998"/>
                <a:ext cx="9561095" cy="4684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Совершенно-дизъюнктивная нормальная форма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(СДНФ) позволяет выразить любую операцию чёткой логики только с помощью операций объединения, пересечения и отрицания: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СДНФ</m:t>
                      </m:r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⋃"/>
                          <m:limLoc m:val="undOvr"/>
                          <m:supHide m:val="on"/>
                          <m:ctrlPr>
                            <a:rPr lang="ru-RU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,..,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,..,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∩…∩</m:t>
                          </m:r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sup>
                          </m:sSubSup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sup>
                      </m:sSubSup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=1</m:t>
                              </m:r>
                            </m:e>
                            <m:e>
                              <m:acc>
                                <m:accPr>
                                  <m:chr m:val="̅"/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ru-RU" sz="28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CF7F3BA-218F-FD12-82DE-6C700669BF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779" y="1531998"/>
                <a:ext cx="9561095" cy="4684424"/>
              </a:xfrm>
              <a:prstGeom prst="rect">
                <a:avLst/>
              </a:prstGeom>
              <a:blipFill>
                <a:blip r:embed="rId3"/>
                <a:stretch>
                  <a:fillRect l="-1339" t="-910" r="-12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18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234339"/>
            <a:ext cx="804431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Понятие </a:t>
            </a:r>
            <a:r>
              <a:rPr lang="ru-RU" sz="3200" b="1" dirty="0" smtClean="0">
                <a:solidFill>
                  <a:schemeClr val="bg1"/>
                </a:solidFill>
              </a:rPr>
              <a:t>импликации 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(воспоминания из дискретной математики)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4621EB0B-D17E-613E-34E8-9976726BD883}"/>
                  </a:ext>
                </a:extLst>
              </p:cNvPr>
              <p:cNvSpPr txBox="1"/>
              <p:nvPr/>
            </p:nvSpPr>
            <p:spPr>
              <a:xfrm>
                <a:off x="1422843" y="1414466"/>
                <a:ext cx="9346314" cy="480195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Совершенно-конъюнктивная нормальная форма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(СКНФ) – аналогично: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СКНФ</m:t>
                      </m:r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</m:e>
                      </m:d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⋂"/>
                          <m:limLoc m:val="undOvr"/>
                          <m:supHide m:val="on"/>
                          <m:ctrlPr>
                            <a:rPr lang="ru-RU" sz="28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,..,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:</m:t>
                          </m:r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,..,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=0</m:t>
                          </m:r>
                        </m:sub>
                        <m:sup/>
                        <m:e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bSup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∪…∪</m:t>
                          </m:r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b>
                            <m:sup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𝑛</m:t>
                                  </m:r>
                                </m:sub>
                              </m:sSub>
                            </m:sup>
                          </m:sSubSup>
                        </m:e>
                      </m:nary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нечётких множествах импликацию можно выразить, например, так: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8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621EB0B-D17E-613E-34E8-9976726BD8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843" y="1414466"/>
                <a:ext cx="9346314" cy="4801956"/>
              </a:xfrm>
              <a:prstGeom prst="rect">
                <a:avLst/>
              </a:prstGeom>
              <a:blipFill>
                <a:blip r:embed="rId3"/>
                <a:stretch>
                  <a:fillRect l="-1304" t="-888" r="-13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1615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1" y="169793"/>
            <a:ext cx="103686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Понятие импликации 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(воспоминания из дискретной математики)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5741ED0-848F-EEF9-A1F9-B26260376D5F}"/>
              </a:ext>
            </a:extLst>
          </p:cNvPr>
          <p:cNvSpPr txBox="1"/>
          <p:nvPr/>
        </p:nvSpPr>
        <p:spPr>
          <a:xfrm>
            <a:off x="710967" y="1424137"/>
            <a:ext cx="9560496" cy="1176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чёткой логике импликация задаётся таблицей значений: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xmlns="" id="{22C4BCA3-D829-72A5-5D6B-82EA337FE2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6034888"/>
                  </p:ext>
                </p:extLst>
              </p:nvPr>
            </p:nvGraphicFramePr>
            <p:xfrm>
              <a:off x="969150" y="2774169"/>
              <a:ext cx="7858743" cy="3624815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146280">
                      <a:extLst>
                        <a:ext uri="{9D8B030D-6E8A-4147-A177-3AD203B41FA5}">
                          <a16:colId xmlns:a16="http://schemas.microsoft.com/office/drawing/2014/main" xmlns="" val="4182887003"/>
                        </a:ext>
                      </a:extLst>
                    </a:gridCol>
                    <a:gridCol w="930076">
                      <a:extLst>
                        <a:ext uri="{9D8B030D-6E8A-4147-A177-3AD203B41FA5}">
                          <a16:colId xmlns:a16="http://schemas.microsoft.com/office/drawing/2014/main" xmlns="" val="2045639891"/>
                        </a:ext>
                      </a:extLst>
                    </a:gridCol>
                    <a:gridCol w="1735737">
                      <a:extLst>
                        <a:ext uri="{9D8B030D-6E8A-4147-A177-3AD203B41FA5}">
                          <a16:colId xmlns:a16="http://schemas.microsoft.com/office/drawing/2014/main" xmlns="" val="3912564206"/>
                        </a:ext>
                      </a:extLst>
                    </a:gridCol>
                    <a:gridCol w="2023325">
                      <a:extLst>
                        <a:ext uri="{9D8B030D-6E8A-4147-A177-3AD203B41FA5}">
                          <a16:colId xmlns:a16="http://schemas.microsoft.com/office/drawing/2014/main" xmlns="" val="2316446349"/>
                        </a:ext>
                      </a:extLst>
                    </a:gridCol>
                    <a:gridCol w="2023325">
                      <a:extLst>
                        <a:ext uri="{9D8B030D-6E8A-4147-A177-3AD203B41FA5}">
                          <a16:colId xmlns:a16="http://schemas.microsoft.com/office/drawing/2014/main" xmlns="" val="662909706"/>
                        </a:ext>
                      </a:extLst>
                    </a:gridCol>
                  </a:tblGrid>
                  <a:tr h="6562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А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В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ru-RU" sz="3200" smtClean="0">
                                    <a:effectLst/>
                                  </a:rPr>
                                  <m:t>𝐀</m:t>
                                </m:r>
                                <m:r>
                                  <a:rPr lang="ru-RU" sz="3200">
                                    <a:effectLst/>
                                  </a:rPr>
                                  <m:t>→</m:t>
                                </m:r>
                                <m:r>
                                  <a:rPr lang="ru-RU" sz="3200">
                                    <a:effectLst/>
                                  </a:rPr>
                                  <m:t>𝐁</m:t>
                                </m:r>
                              </m:oMath>
                            </m:oMathPara>
                          </a14:m>
                          <a:endParaRPr lang="ru-RU" sz="32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СДНФ</a:t>
                          </a:r>
                          <a:endParaRPr lang="ru-RU" sz="32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СКНФ</a:t>
                          </a:r>
                          <a:endParaRPr lang="ru-RU" sz="32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606900788"/>
                      </a:ext>
                    </a:extLst>
                  </a:tr>
                  <a:tr h="7339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0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0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ru-RU" sz="3200">
                                        <a:effectLst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ru-RU" sz="3200">
                                            <a:effectLst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smtClean="0">
                                            <a:effectLst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200" smtClean="0">
                                            <a:effectLst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ru-RU" sz="3200" smtClean="0">
                                    <a:effectLst/>
                                  </a:rPr>
                                  <m:t>∩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ru-RU" sz="3200">
                                        <a:effectLst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ru-RU" sz="3200">
                                            <a:effectLst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ru-RU" sz="3200" smtClean="0">
                                            <a:effectLst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ru-RU" sz="3200" smtClean="0">
                                            <a:effectLst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acc>
                              </m:oMath>
                            </m:oMathPara>
                          </a14:m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087260019"/>
                      </a:ext>
                    </a:extLst>
                  </a:tr>
                  <a:tr h="65752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0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1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ru-RU" sz="32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sSub>
                                      <m:sSubPr>
                                        <m:ctrlPr>
                                          <a:rPr lang="ru-RU" sz="3200" i="1">
                                            <a:effectLst/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3200" smtClean="0">
                                            <a:effectLst/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3200" smtClean="0">
                                            <a:effectLst/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acc>
                                <m:r>
                                  <a:rPr lang="ru-RU" sz="3200" smtClean="0">
                                    <a:effectLst/>
                                    <a:latin typeface="Cambria Math"/>
                                  </a:rPr>
                                  <m:t>∩</m:t>
                                </m:r>
                                <m:sSub>
                                  <m:sSubPr>
                                    <m:ctrlPr>
                                      <a:rPr lang="ru-RU" sz="3200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ru-RU" sz="3200" smtClean="0">
                                        <a:effectLst/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ru-RU" sz="3200" smtClean="0">
                                        <a:effectLst/>
                                        <a:latin typeface="Cambria Math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 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2323503557"/>
                      </a:ext>
                    </a:extLst>
                  </a:tr>
                  <a:tr h="5405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1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0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0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b="0" dirty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ru-RU" sz="3200" i="1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ru-RU" sz="3200" i="1">
                                          <a:effectLst/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ru-RU" sz="3200" smtClean="0">
                                          <a:effectLst/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ru-RU" sz="3200" smtClean="0">
                                          <a:effectLst/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acc>
                              <m:r>
                                <a:rPr lang="ru-RU" sz="3200" smtClean="0">
                                  <a:effectLst/>
                                  <a:latin typeface="Cambria Math"/>
                                </a:rPr>
                                <m:t>∪</m:t>
                              </m:r>
                              <m:sSub>
                                <m:sSubPr>
                                  <m:ctrlPr>
                                    <a:rPr lang="ru-RU" sz="3200" i="1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smtClean="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3200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1497708019"/>
                      </a:ext>
                    </a:extLst>
                  </a:tr>
                  <a:tr h="103646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3200" i="1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3200" smtClean="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3200" smtClean="0">
                                      <a:effectLst/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ru-RU" sz="3200" smtClean="0">
                                  <a:effectLst/>
                                  <a:latin typeface="Cambria Math"/>
                                </a:rPr>
                                <m:t>∩</m:t>
                              </m:r>
                              <m:sSub>
                                <m:sSubPr>
                                  <m:ctrlPr>
                                    <a:rPr lang="ru-RU" sz="3200" i="1" smtClean="0">
                                      <a:effectLst/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ru-RU" sz="3200" smtClean="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3200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3200" b="0" dirty="0">
                              <a:effectLst/>
                            </a:rPr>
                            <a:t> 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="" val="2289193692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6" name="Таблица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2C4BCA3-D829-72A5-5D6B-82EA337FE25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6034888"/>
                  </p:ext>
                </p:extLst>
              </p:nvPr>
            </p:nvGraphicFramePr>
            <p:xfrm>
              <a:off x="969150" y="2774169"/>
              <a:ext cx="7858743" cy="3624815"/>
            </p:xfrm>
            <a:graphic>
              <a:graphicData uri="http://schemas.openxmlformats.org/drawingml/2006/table">
                <a:tbl>
                  <a:tblPr firstRow="1" firstCol="1" bandRow="1">
                    <a:tableStyleId>{5940675A-B579-460E-94D1-54222C63F5DA}</a:tableStyleId>
                  </a:tblPr>
                  <a:tblGrid>
                    <a:gridCol w="1146280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4182887003"/>
                        </a:ext>
                      </a:extLst>
                    </a:gridCol>
                    <a:gridCol w="930076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045639891"/>
                        </a:ext>
                      </a:extLst>
                    </a:gridCol>
                    <a:gridCol w="1735737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3912564206"/>
                        </a:ext>
                      </a:extLst>
                    </a:gridCol>
                    <a:gridCol w="202332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2316446349"/>
                        </a:ext>
                      </a:extLst>
                    </a:gridCol>
                    <a:gridCol w="2023325">
                      <a:extLst>
                        <a:ext uri="{9D8B030D-6E8A-4147-A177-3AD203B41FA5}">
                          <a16:colId xmlns:a16="http://schemas.microsoft.com/office/drawing/2014/main" xmlns:a14="http://schemas.microsoft.com/office/drawing/2010/main" xmlns="" val="662909706"/>
                        </a:ext>
                      </a:extLst>
                    </a:gridCol>
                  </a:tblGrid>
                  <a:tr h="65624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А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В</a:t>
                          </a:r>
                          <a:endParaRPr lang="ru-RU" sz="3200" b="1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20423" t="-12037" r="-234155" b="-4509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СДНФ</a:t>
                          </a:r>
                          <a:endParaRPr lang="ru-RU" sz="32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СКНФ</a:t>
                          </a:r>
                          <a:endParaRPr lang="ru-RU" sz="3200" b="1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606900788"/>
                      </a:ext>
                    </a:extLst>
                  </a:tr>
                  <a:tr h="7339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0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0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88554" t="-100833" r="-100301" b="-3058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087260019"/>
                      </a:ext>
                    </a:extLst>
                  </a:tr>
                  <a:tr h="65752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0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1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88554" t="-223148" r="-100301" b="-23981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 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323503557"/>
                      </a:ext>
                    </a:extLst>
                  </a:tr>
                  <a:tr h="540589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1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0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>
                              <a:effectLst/>
                            </a:rPr>
                            <a:t>0</a:t>
                          </a:r>
                          <a:endParaRPr lang="ru-RU" sz="3200" b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288554" t="-392135" r="-301" b="-19101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1497708019"/>
                      </a:ext>
                    </a:extLst>
                  </a:tr>
                  <a:tr h="1036466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r>
                            <a:rPr lang="ru-RU" sz="3200" dirty="0">
                              <a:effectLst/>
                            </a:rPr>
                            <a:t>1</a:t>
                          </a: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>
                        <a:blipFill rotWithShape="1">
                          <a:blip r:embed="rId3"/>
                          <a:stretch>
                            <a:fillRect l="-188554" t="-257647" r="-10030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Bef>
                              <a:spcPts val="600"/>
                            </a:spcBef>
                            <a:spcAft>
                              <a:spcPts val="600"/>
                            </a:spcAft>
                          </a:pPr>
                          <a:endParaRPr lang="ru-RU" sz="3200" b="0" dirty="0">
                            <a:effectLst/>
                            <a:latin typeface="Arial" panose="020B060402020202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/>
                    </a:tc>
                    <a:extLst>
                      <a:ext uri="{0D108BD9-81ED-4DB2-BD59-A6C34878D82A}">
                        <a16:rowId xmlns:a16="http://schemas.microsoft.com/office/drawing/2014/main" xmlns:a14="http://schemas.microsoft.com/office/drawing/2010/main" xmlns="" val="228919369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257945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4060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Понятие импликации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DFF4975-B59E-B80E-3161-EF546DCE52A5}"/>
                  </a:ext>
                </a:extLst>
              </p:cNvPr>
              <p:cNvSpPr txBox="1"/>
              <p:nvPr/>
            </p:nvSpPr>
            <p:spPr>
              <a:xfrm>
                <a:off x="494190" y="1554095"/>
                <a:ext cx="11203620" cy="45867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нечётких множествах импликацию можно </a:t>
                </a:r>
                <a:r>
                  <a:rPr lang="ru-RU" sz="28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ввести,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например, </a:t>
                </a:r>
                <a:r>
                  <a:rPr lang="ru-RU" sz="28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так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𝐴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→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acc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</m:acc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∪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𝐵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8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max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1−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Это не единственное обобщение оператора импликации, и пользоваться мы будем не им. 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Пользоваться будем: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spcBef>
                    <a:spcPts val="600"/>
                  </a:spcBef>
                  <a:buFont typeface="+mj-lt"/>
                  <a:buAutoNum type="arabicParenR"/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импликацией Ларсона – произведением </a:t>
                </a:r>
                <a:r>
                  <a:rPr lang="ru-RU" sz="28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функций </a:t>
                </a:r>
                <a:r>
                  <a:rPr lang="ru-RU" sz="2800" dirty="0" smtClean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принадлежности</a:t>
                </a:r>
                <a:r>
                  <a:rPr lang="ru-RU" sz="2800" dirty="0"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spcAft>
                    <a:spcPts val="600"/>
                  </a:spcAft>
                  <a:buFont typeface="+mj-lt"/>
                  <a:buAutoNum type="arabicParenR"/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импликацией </a:t>
                </a:r>
                <a:r>
                  <a:rPr lang="ru-RU" sz="28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Мамдани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минимумом функций.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DFF4975-B59E-B80E-3161-EF546DCE5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190" y="1554095"/>
                <a:ext cx="11203620" cy="4586768"/>
              </a:xfrm>
              <a:prstGeom prst="rect">
                <a:avLst/>
              </a:prstGeom>
              <a:blipFill rotWithShape="1">
                <a:blip r:embed="rId3"/>
                <a:stretch>
                  <a:fillRect l="-1088" t="-1330" r="-1143" b="-27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25134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40603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Понятие импликации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27E15409-90BD-5FB9-483F-797925C86345}"/>
                  </a:ext>
                </a:extLst>
              </p:cNvPr>
              <p:cNvSpPr txBox="1"/>
              <p:nvPr/>
            </p:nvSpPr>
            <p:spPr>
              <a:xfrm>
                <a:off x="192505" y="1465018"/>
                <a:ext cx="11343607" cy="47651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 традиционной логике основным правилом вывода является правило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modus ponens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которое позволяет по истинности высказываний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А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и </a:t>
                </a:r>
                <a14:m>
                  <m:oMath xmlns:m="http://schemas.openxmlformats.org/officeDocument/2006/math"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судить об истинности высказывания </a:t>
                </a:r>
                <a14:m>
                  <m:oMath xmlns:m="http://schemas.openxmlformats.org/officeDocument/2006/math">
                    <m:r>
                      <a:rPr lang="ru-RU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В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Например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если А – высказывание «Джон в больнице», В – «Джон болен», то если верны высказывания «Джон в больнице» и «Если Джон в больнице, то он болен», то верно и высказывание «Джон болен». 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Однако чаще всего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p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используется в приближённой форме: 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Е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сли А истинно 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p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p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𝐵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в приближении, то мы можем сделать вывод о том, что В приближённо истинно. В нечёткой логике решения принимаются на основе </a:t>
                </a:r>
                <a:r>
                  <a:rPr lang="ru-RU" sz="2400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композиционного правила вывода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7E15409-90BD-5FB9-483F-797925C863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05" y="1465018"/>
                <a:ext cx="11343607" cy="4765151"/>
              </a:xfrm>
              <a:prstGeom prst="rect">
                <a:avLst/>
              </a:prstGeom>
              <a:blipFill>
                <a:blip r:embed="rId3"/>
                <a:stretch>
                  <a:fillRect l="-860" t="-512" r="-860" b="-2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2486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3DA35B6-B205-36F8-0AD9-2A5A9A49408A}"/>
                  </a:ext>
                </a:extLst>
              </p:cNvPr>
              <p:cNvSpPr txBox="1"/>
              <p:nvPr/>
            </p:nvSpPr>
            <p:spPr>
              <a:xfrm>
                <a:off x="288758" y="1376362"/>
                <a:ext cx="11423817" cy="4755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Композиционное правило вывода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Пусть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два универсума с базовыми переменными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соответственно.</a:t>
                </a:r>
              </a:p>
              <a:p>
                <a:pPr algn="just"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Пусть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F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нечёткие подмножества множеств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U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×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соответственно.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Тогда композиционное правило вывода утверждает, что из нечётких множеств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следует нечёткое множество </a:t>
                </a:r>
                <a14:m>
                  <m:oMath xmlns:m="http://schemas.openxmlformats.org/officeDocument/2006/math">
                    <m:r>
                      <a:rPr lang="ru-RU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ru-RU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80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𝜇</m:t>
                          </m:r>
                        </m:e>
                        <m:sub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𝐵</m:t>
                          </m:r>
                        </m:sub>
                      </m:sSub>
                      <m:d>
                        <m:dPr>
                          <m:ctrlPr>
                            <a:rPr lang="ru-RU" sz="32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𝑣</m:t>
                          </m:r>
                        </m:e>
                      </m:d>
                      <m:r>
                        <a:rPr lang="ru-RU" sz="32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chr m:val="⋃"/>
                          <m:subHide m:val="on"/>
                          <m:supHide m:val="on"/>
                          <m:ctrlPr>
                            <a:rPr lang="ru-RU" sz="3200" i="1">
                              <a:latin typeface="Cambria Math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ru-RU" sz="32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𝐴</m:t>
                              </m:r>
                            </m:sub>
                          </m:sSub>
                          <m:d>
                            <m:dPr>
                              <m:ctrlPr>
                                <a:rPr lang="ru-RU" sz="32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𝑢</m:t>
                              </m:r>
                            </m:e>
                          </m:d>
                          <m:r>
                            <a:rPr lang="ru-RU" sz="32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∩</m:t>
                          </m:r>
                          <m:sSub>
                            <m:sSubPr>
                              <m:ctrlPr>
                                <a:rPr lang="ru-RU" sz="32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𝐹</m:t>
                              </m:r>
                            </m:sub>
                          </m:sSub>
                          <m:d>
                            <m:dPr>
                              <m:ctrlPr>
                                <a:rPr lang="ru-RU" sz="3200" i="1">
                                  <a:latin typeface="Cambria Math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𝑢</m:t>
                              </m:r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,</m:t>
                              </m:r>
                              <m:r>
                                <a:rPr lang="ru-RU" sz="32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Arial" panose="020B0604020202020204" pitchFamily="34" charset="0"/>
                                </a:rPr>
                                <m:t>𝑣</m:t>
                              </m:r>
                            </m:e>
                          </m:d>
                          <m:r>
                            <a:rPr lang="ru-RU" sz="32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3DA35B6-B205-36F8-0AD9-2A5A9A4940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758" y="1376362"/>
                <a:ext cx="11423817" cy="4755148"/>
              </a:xfrm>
              <a:prstGeom prst="rect">
                <a:avLst/>
              </a:prstGeom>
              <a:blipFill>
                <a:blip r:embed="rId3"/>
                <a:stretch>
                  <a:fillRect l="-1067" t="-1410" r="-11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752D5A1-5D17-1328-4F10-61D402043C9C}"/>
              </a:ext>
            </a:extLst>
          </p:cNvPr>
          <p:cNvSpPr txBox="1"/>
          <p:nvPr/>
        </p:nvSpPr>
        <p:spPr>
          <a:xfrm>
            <a:off x="288758" y="6075818"/>
            <a:ext cx="9316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*Используется </a:t>
            </a:r>
            <a:r>
              <a:rPr lang="ru-RU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максиминная композиция, т. к. применили импликацию </a:t>
            </a:r>
            <a:r>
              <a:rPr lang="ru-RU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Мамдани</a:t>
            </a:r>
            <a:r>
              <a:rPr lang="ru-RU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но вообще может использоваться любая композиция.</a:t>
            </a:r>
            <a:r>
              <a:rPr lang="ru-RU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2011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19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41D735F5-A8E4-1513-FE94-CCB39AEDB48D}"/>
                  </a:ext>
                </a:extLst>
              </p:cNvPr>
              <p:cNvSpPr txBox="1"/>
              <p:nvPr/>
            </p:nvSpPr>
            <p:spPr>
              <a:xfrm>
                <a:off x="216568" y="1485634"/>
                <a:ext cx="11120216" cy="11767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Пример.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Пусть </a:t>
                </a: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={1, 2, 3, 4}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=“Малый”={(1</m:t>
                    </m:r>
                    <m:r>
                      <a:rPr lang="en-US" sz="3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1), (0,6</m:t>
                    </m:r>
                    <m:r>
                      <a:rPr lang="en-US" sz="3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2), (0,2</m:t>
                    </m:r>
                    <m:r>
                      <a:rPr lang="en-US" sz="3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3), (0</m:t>
                    </m:r>
                    <m:r>
                      <a:rPr lang="en-US" sz="32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/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4)}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𝐹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= “Примерно равны”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41D735F5-A8E4-1513-FE94-CCB39AEDB4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68" y="1485634"/>
                <a:ext cx="11120216" cy="1176797"/>
              </a:xfrm>
              <a:prstGeom prst="rect">
                <a:avLst/>
              </a:prstGeom>
              <a:blipFill>
                <a:blip r:embed="rId3"/>
                <a:stretch>
                  <a:fillRect l="-1425" t="-4663" b="-16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AB8F79B3-9BCB-3DD6-31CF-119D9A1B8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436170"/>
              </p:ext>
            </p:extLst>
          </p:nvPr>
        </p:nvGraphicFramePr>
        <p:xfrm>
          <a:off x="612590" y="2895616"/>
          <a:ext cx="4214947" cy="3096125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779771">
                  <a:extLst>
                    <a:ext uri="{9D8B030D-6E8A-4147-A177-3AD203B41FA5}">
                      <a16:colId xmlns:a16="http://schemas.microsoft.com/office/drawing/2014/main" xmlns="" val="2566296944"/>
                    </a:ext>
                  </a:extLst>
                </a:gridCol>
                <a:gridCol w="937267">
                  <a:extLst>
                    <a:ext uri="{9D8B030D-6E8A-4147-A177-3AD203B41FA5}">
                      <a16:colId xmlns:a16="http://schemas.microsoft.com/office/drawing/2014/main" xmlns="" val="847649839"/>
                    </a:ext>
                  </a:extLst>
                </a:gridCol>
                <a:gridCol w="872285">
                  <a:extLst>
                    <a:ext uri="{9D8B030D-6E8A-4147-A177-3AD203B41FA5}">
                      <a16:colId xmlns:a16="http://schemas.microsoft.com/office/drawing/2014/main" xmlns="" val="2837205662"/>
                    </a:ext>
                  </a:extLst>
                </a:gridCol>
                <a:gridCol w="844752">
                  <a:extLst>
                    <a:ext uri="{9D8B030D-6E8A-4147-A177-3AD203B41FA5}">
                      <a16:colId xmlns:a16="http://schemas.microsoft.com/office/drawing/2014/main" xmlns="" val="565544062"/>
                    </a:ext>
                  </a:extLst>
                </a:gridCol>
                <a:gridCol w="780872">
                  <a:extLst>
                    <a:ext uri="{9D8B030D-6E8A-4147-A177-3AD203B41FA5}">
                      <a16:colId xmlns:a16="http://schemas.microsoft.com/office/drawing/2014/main" xmlns="" val="2679538604"/>
                    </a:ext>
                  </a:extLst>
                </a:gridCol>
              </a:tblGrid>
              <a:tr h="619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r>
                        <a:rPr lang="en-US" sz="2800" dirty="0">
                          <a:effectLst/>
                        </a:rPr>
                        <a:t>F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2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3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</a:rPr>
                        <a:t>4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70042780"/>
                  </a:ext>
                </a:extLst>
              </a:tr>
              <a:tr h="619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0,5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58695136"/>
                  </a:ext>
                </a:extLst>
              </a:tr>
              <a:tr h="619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2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0,5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</a:rPr>
                        <a:t>1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0,5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372374977"/>
                  </a:ext>
                </a:extLst>
              </a:tr>
              <a:tr h="619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3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0,5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1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0,5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82631237"/>
                  </a:ext>
                </a:extLst>
              </a:tr>
              <a:tr h="6192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</a:rPr>
                        <a:t>4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>
                          <a:effectLst/>
                        </a:rPr>
                        <a:t>0,5</a:t>
                      </a:r>
                      <a:endParaRPr lang="ru-RU" sz="28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2800" dirty="0">
                          <a:effectLst/>
                        </a:rPr>
                        <a:t>1</a:t>
                      </a:r>
                      <a:endParaRPr lang="ru-RU" sz="28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01279594"/>
                  </a:ext>
                </a:extLst>
              </a:tr>
            </a:tbl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44CFE954-FFD3-8EC3-583E-0D31E649F087}"/>
                  </a:ext>
                </a:extLst>
              </p:cNvPr>
              <p:cNvSpPr txBox="1"/>
              <p:nvPr/>
            </p:nvSpPr>
            <p:spPr>
              <a:xfrm>
                <a:off x="5530467" y="2895616"/>
                <a:ext cx="6356734" cy="29169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Тогда </a:t>
                </a:r>
                <a:r>
                  <a:rPr lang="ru-RU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получим: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z="3200" i="0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ru-RU" sz="3200" i="0" smtClean="0">
                          <a:latin typeface="Cambria Math" panose="02040503050406030204" pitchFamily="18" charset="0"/>
                        </a:rPr>
                        <m:t>=(1 0,6</m:t>
                      </m:r>
                      <m:r>
                        <a:rPr lang="ru-RU" sz="3200">
                          <a:latin typeface="Cambria Math" panose="02040503050406030204" pitchFamily="18" charset="0"/>
                        </a:rPr>
                        <m:t> 0,2 0)°</m:t>
                      </m:r>
                      <m:r>
                        <m:rPr>
                          <m:sty m:val="p"/>
                        </m:rPr>
                        <a:rPr lang="ru-RU" sz="3200">
                          <a:latin typeface="Cambria Math" panose="02040503050406030204" pitchFamily="18" charset="0"/>
                        </a:rPr>
                        <m:t>F</m:t>
                      </m:r>
                      <m:r>
                        <a:rPr lang="ru-RU" sz="3200">
                          <a:latin typeface="Cambria Math" panose="02040503050406030204" pitchFamily="18" charset="0"/>
                        </a:rPr>
                        <m:t>=…=(1 0,6 0,5 0,2),</m:t>
                      </m:r>
                    </m:oMath>
                  </m:oMathPara>
                </a14:m>
                <a:endParaRPr lang="ru-RU" sz="32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что можно интерпретировать как «Более-менее малый».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4CFE954-FFD3-8EC3-583E-0D31E649F0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0467" y="2895616"/>
                <a:ext cx="6356734" cy="2916952"/>
              </a:xfrm>
              <a:prstGeom prst="rect">
                <a:avLst/>
              </a:prstGeom>
              <a:blipFill rotWithShape="1">
                <a:blip r:embed="rId4"/>
                <a:stretch>
                  <a:fillRect l="-2397" t="-1879" b="-58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2621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333188-5834-A7E7-58B1-27CD2BDBD84F}"/>
              </a:ext>
            </a:extLst>
          </p:cNvPr>
          <p:cNvSpPr txBox="1"/>
          <p:nvPr/>
        </p:nvSpPr>
        <p:spPr>
          <a:xfrm>
            <a:off x="302511" y="1453290"/>
            <a:ext cx="10945712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2800" dirty="0">
                <a:ea typeface="Times New Roman"/>
              </a:rPr>
              <a:t>Целью введения нечеткого множества чаще всего является формализация нечетких понятий и отношений естественного языка (ЕЯ). Данную формализацию можно выполнить, воспользовавшись понятиями </a:t>
            </a:r>
            <a:r>
              <a:rPr lang="ru-RU" sz="2800" b="1" i="1" dirty="0">
                <a:ea typeface="Times New Roman"/>
              </a:rPr>
              <a:t>нечеткой и лингвистической переменных</a:t>
            </a:r>
            <a:r>
              <a:rPr lang="ru-RU" sz="2800" dirty="0">
                <a:ea typeface="Times New Roman"/>
              </a:rPr>
              <a:t>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i="1" dirty="0">
                <a:ea typeface="Verdana" pitchFamily="34" charset="0"/>
                <a:cs typeface="Verdana" pitchFamily="34" charset="0"/>
              </a:rPr>
              <a:t>Лингвистическую переменную </a:t>
            </a:r>
            <a:r>
              <a:rPr lang="ru-RU" sz="2800" dirty="0">
                <a:ea typeface="Verdana" pitchFamily="34" charset="0"/>
                <a:cs typeface="Verdana" pitchFamily="34" charset="0"/>
              </a:rPr>
              <a:t>можно определить как переменную, значениями которой являются не числа, а слова или предложения естественного (или формального) языка.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>
                <a:cs typeface="Times New Roman" pitchFamily="18" charset="0"/>
              </a:rPr>
              <a:t>Поскольку слова в общем менее точны, чем числа, понятие </a:t>
            </a:r>
            <a:r>
              <a:rPr lang="ru-RU" sz="2800" i="1" dirty="0">
                <a:cs typeface="Times New Roman" pitchFamily="18" charset="0"/>
              </a:rPr>
              <a:t>лингвистической переменной </a:t>
            </a:r>
            <a:r>
              <a:rPr lang="ru-RU" sz="2800" dirty="0">
                <a:cs typeface="Times New Roman" pitchFamily="18" charset="0"/>
              </a:rPr>
              <a:t>дает возможность приближенно описывать явления, которые настолько сложны, что не поддаются описанию в общепринятых количественных терминах.</a:t>
            </a:r>
          </a:p>
        </p:txBody>
      </p:sp>
    </p:spTree>
    <p:extLst>
      <p:ext uri="{BB962C8B-B14F-4D97-AF65-F5344CB8AC3E}">
        <p14:creationId xmlns:p14="http://schemas.microsoft.com/office/powerpoint/2010/main" val="8624628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A585C38D-9ABC-D983-D0CC-EEF5C9202FD1}"/>
                  </a:ext>
                </a:extLst>
              </p:cNvPr>
              <p:cNvSpPr txBox="1"/>
              <p:nvPr/>
            </p:nvSpPr>
            <p:spPr>
              <a:xfrm>
                <a:off x="337351" y="1429305"/>
                <a:ext cx="11517297" cy="49190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В общем случае нечёткая экспертная система – это совокупность «предпосылок» и выводов, им соответствующих: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:ЕСЛИ 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…</m:t>
                          </m:r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𝑖𝑘</m:t>
                              </m:r>
                            </m:sub>
                          </m:sSub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ТО 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…</m:t>
                          </m:r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𝑖𝑘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Эта совокупность называется </a:t>
                </a: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нечёткой базой данных.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 помощью операторов дизъюнкции и конъюнкции нечёткую систему можно привести к более простому виду: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:ЕСЛИ 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ТО 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причём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нечёткие множества, заданные на универсуме Х множеств входных данных,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нечёткие множества, заданные на универсуме </a:t>
                </a:r>
                <a:r>
                  <a:rPr lang="en-US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Y </a:t>
                </a:r>
                <a:r>
                  <a:rPr lang="ru-RU" sz="2400" dirty="0" smtClean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множеств выходных данных.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85C38D-9ABC-D983-D0CC-EEF5C9202F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351" y="1429305"/>
                <a:ext cx="11517297" cy="4919039"/>
              </a:xfrm>
              <a:prstGeom prst="rect">
                <a:avLst/>
              </a:prstGeom>
              <a:blipFill rotWithShape="1">
                <a:blip r:embed="rId3"/>
                <a:stretch>
                  <a:fillRect l="-794" t="-496" r="-794" b="-1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90120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27E9494C-F8D6-BC7B-D1B2-E31400EFC852}"/>
                  </a:ext>
                </a:extLst>
              </p:cNvPr>
              <p:cNvSpPr txBox="1"/>
              <p:nvPr/>
            </p:nvSpPr>
            <p:spPr>
              <a:xfrm>
                <a:off x="483725" y="1544715"/>
                <a:ext cx="11228850" cy="4524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32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Нечётким логическим выводом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fuzzy logic interference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) называется аппроксимация зависимости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𝑌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sSub>
                      <m:sSubPr>
                        <m:ctrlPr>
                          <a:rPr lang="ru-RU" sz="3200" i="1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ru-RU" sz="3200" i="1">
                            <a:effectLst/>
                            <a:latin typeface="Cambria Math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каждой выходной лингвистической переменной от входных и получение заключения в виде нечёткого множества с использованием нечёткой базы знаний и нечётких операций.</a:t>
                </a:r>
                <a:endPara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Основу нечёткого вывода составляет композиционное правило Заде и в общем случае оно реализуется </a:t>
                </a:r>
                <a:r>
                  <a:rPr lang="ru-RU" sz="3200" b="1" i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за 4 шага</a:t>
                </a:r>
                <a:r>
                  <a:rPr lang="en-US" sz="3200" b="1" i="1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7E9494C-F8D6-BC7B-D1B2-E31400EFC8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725" y="1544715"/>
                <a:ext cx="11228850" cy="4524315"/>
              </a:xfrm>
              <a:prstGeom prst="rect">
                <a:avLst/>
              </a:prstGeom>
              <a:blipFill>
                <a:blip r:embed="rId3"/>
                <a:stretch>
                  <a:fillRect l="-1357" t="-1750" r="-1412" b="-3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4910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992BF7F0-95EF-B070-2C31-935CEC6FCEBE}"/>
                  </a:ext>
                </a:extLst>
              </p:cNvPr>
              <p:cNvSpPr txBox="1"/>
              <p:nvPr/>
            </p:nvSpPr>
            <p:spPr>
              <a:xfrm>
                <a:off x="240632" y="1481060"/>
                <a:ext cx="11646568" cy="50054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lvl="0" indent="-342900" algn="just">
                  <a:lnSpc>
                    <a:spcPct val="115000"/>
                  </a:lnSpc>
                  <a:spcBef>
                    <a:spcPts val="600"/>
                  </a:spcBef>
                  <a:buFont typeface="+mj-lt"/>
                  <a:buAutoNum type="arabicParenR"/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«</a:t>
                </a:r>
                <a:r>
                  <a:rPr lang="ru-RU" sz="2800" b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Фаззификация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» – определение степени истинности каждой предпосылки каждого правила. Для этого функции принадлежности, определённые на входных переменных, применяются к их фактическим значениям. Эта степень уверенности – ордината точки пересечения графика функции принадлежности и прямой </a:t>
                </a:r>
                <a14:m>
                  <m:oMath xmlns:m="http://schemas.openxmlformats.org/officeDocument/2006/math"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=четкое значение ЛП</m:t>
                    </m:r>
                  </m:oMath>
                </a14:m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15000"/>
                  </a:lnSpc>
                  <a:spcAft>
                    <a:spcPts val="600"/>
                  </a:spcAft>
                  <a:buFont typeface="+mj-lt"/>
                  <a:buAutoNum type="arabicParenR"/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Непосредственно нечёткий вывод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импликация. Вычисленное значение истинности для предпосылки каждого правила применяется к заключению каждого правила (обычно используются операции минимума или произведения);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92BF7F0-95EF-B070-2C31-935CEC6FC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632" y="1481060"/>
                <a:ext cx="11646568" cy="5005409"/>
              </a:xfrm>
              <a:prstGeom prst="rect">
                <a:avLst/>
              </a:prstGeom>
              <a:blipFill>
                <a:blip r:embed="rId3"/>
                <a:stretch>
                  <a:fillRect l="-942" t="-974" r="-1047" b="-24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6728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FF5A618-093A-D4D3-D993-845B3F9FD0A9}"/>
              </a:ext>
            </a:extLst>
          </p:cNvPr>
          <p:cNvSpPr txBox="1"/>
          <p:nvPr/>
        </p:nvSpPr>
        <p:spPr>
          <a:xfrm>
            <a:off x="685652" y="1530075"/>
            <a:ext cx="10820696" cy="4014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Bef>
                <a:spcPts val="600"/>
              </a:spcBef>
              <a:buFont typeface="+mj-lt"/>
              <a:buAutoNum type="arabicParenR" startAt="3"/>
            </a:pPr>
            <a:r>
              <a:rPr lang="ru-RU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композиции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Все нечёткие множества, назначенные для каждого терма каждой входной ЛП, объединяются, и формируется единственное нечёткое множество – значение для каждой выходной ЛП. Обычно применяется оператор либо максимума, либо суммы;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arenR" startAt="3"/>
            </a:pPr>
            <a:r>
              <a:rPr lang="ru-RU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b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Дефаззификация</a:t>
            </a:r>
            <a:r>
              <a:rPr lang="ru-RU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8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еобязательный этап, проводится только если нам нужно преобразовать полученное нечёткое множество к чёткому.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532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33906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Нечеткие выводы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FB4FE4CC-678E-23B1-BAC2-56C4DC70ED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415" y="1595244"/>
            <a:ext cx="8751911" cy="462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88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90062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9B88A40-CF57-F05D-5DED-29075C67879C}"/>
                  </a:ext>
                </a:extLst>
              </p:cNvPr>
              <p:cNvSpPr txBox="1"/>
              <p:nvPr/>
            </p:nvSpPr>
            <p:spPr>
              <a:xfrm>
                <a:off x="479425" y="1348047"/>
                <a:ext cx="10884023" cy="54004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1) Алгоритм </a:t>
                </a:r>
                <a:r>
                  <a:rPr lang="ru-RU" sz="2400" b="1" dirty="0" err="1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Мамдани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Рассмотрим модуль нечёткого управления с базой правил: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:ЕСЛИ 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И </m:t>
                          </m:r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ТО 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:ЕСЛИ 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И </m:t>
                          </m:r>
                          <m:sSub>
                            <m:sSub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bSup>
                            <m:sSub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, 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ТО </m:t>
                      </m:r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𝑦</m:t>
                          </m:r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Пусть на вход поступают конкретные значения 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acc>
                      <m:accPr>
                        <m:chr m:val="̃"/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ru-RU" sz="24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ru-RU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 </m:t>
                        </m:r>
                      </m:e>
                    </m:acc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.</m:t>
                    </m:r>
                  </m:oMath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На первом этапе находятся степени истинности предпосылок каждого правила (нечётких множеств А). Далее вводится операция нечёткой импликации: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̃"/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bSup>
                            <m:sSub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Sup>
                            <m:sSub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…</m:t>
                          </m:r>
                        </m:e>
                      </m:d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4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sSubSup>
                                    <m:sSubSup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bSup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×</m:t>
                                  </m:r>
                                  <m:sSubSup>
                                    <m:sSubSup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𝐴</m:t>
                                      </m:r>
                                    </m:e>
                                    <m:sub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bSup>
                                </m:sub>
                              </m:sSub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acc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,</m:t>
                                  </m:r>
                                  <m:acc>
                                    <m:accPr>
                                      <m:chr m:val="̃"/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accPr>
                                    <m:e>
                                      <m:sSub>
                                        <m:sSub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e>
                                  </m:acc>
                                </m:e>
                              </m:d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sub>
                              </m:sSub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ru-RU" sz="24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min</m:t>
                          </m:r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ru-RU" sz="24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ru-RU" sz="24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b>
                                          <m:sSubSup>
                                            <m:sSubSupPr>
                                              <m:ctrlPr>
                                                <a:rPr lang="ru-RU" sz="2400" i="1">
                                                  <a:effectLst/>
                                                  <a:latin typeface="Cambria Math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p>
                                          </m:sSubSup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ru-RU" sz="2400" i="1">
                                                  <a:effectLst/>
                                                  <a:latin typeface="Cambria Math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ru-RU" sz="2400" i="1">
                                                      <a:effectLst/>
                                                      <a:latin typeface="Cambria Math"/>
                                                      <a:ea typeface="Times New Roman" panose="020206030504050203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ru-RU" sz="2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1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d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, </m:t>
                                      </m:r>
                                      <m:sSub>
                                        <m:sSub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400" i="1">
                                              <a:effectLst/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b>
                                          <m:sSubSup>
                                            <m:sSubSupPr>
                                              <m:ctrlPr>
                                                <a:rPr lang="ru-RU" sz="2400" i="1">
                                                  <a:effectLst/>
                                                  <a:latin typeface="Cambria Math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2</m:t>
                                              </m:r>
                                            </m:sub>
                                            <m:sup>
                                              <m:r>
                                                <a:rPr lang="ru-RU" sz="2400" i="1">
                                                  <a:effectLst/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p>
                                          </m:sSubSup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ru-RU" sz="2400" i="1">
                                              <a:effectLst/>
                                              <a:latin typeface="Cambria Math"/>
                                              <a:ea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ru-RU" sz="2400" i="1">
                                                  <a:effectLst/>
                                                  <a:latin typeface="Cambria Math"/>
                                                  <a:ea typeface="Times New Roman" panose="020206030504050203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ru-RU" sz="2400" i="1">
                                                      <a:effectLst/>
                                                      <a:latin typeface="Cambria Math"/>
                                                      <a:ea typeface="Times New Roman" panose="020206030504050203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ru-RU" sz="2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400" i="1">
                                                      <a:effectLst/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2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  <m:r>
                                <a:rPr lang="ru-RU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, </m:t>
                              </m:r>
                              <m:sSub>
                                <m:sSub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ru-RU" sz="2400" i="1">
                                          <a:effectLst/>
                                          <a:latin typeface="Cambria Math"/>
                                          <a:ea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𝐵</m:t>
                                      </m:r>
                                    </m:e>
                                    <m:sup>
                                      <m:r>
                                        <a:rPr lang="ru-RU" sz="2400" i="1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sub>
                              </m:sSub>
                              <m:d>
                                <m:dPr>
                                  <m:ctrlPr>
                                    <a:rPr lang="ru-RU" sz="24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ru-RU" sz="24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e>
                              </m:d>
                            </m:e>
                          </m:d>
                        </m:e>
                      </m:func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9B88A40-CF57-F05D-5DED-29075C6787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5" y="1348047"/>
                <a:ext cx="10884023" cy="5400453"/>
              </a:xfrm>
              <a:prstGeom prst="rect">
                <a:avLst/>
              </a:prstGeom>
              <a:blipFill>
                <a:blip r:embed="rId3"/>
                <a:stretch>
                  <a:fillRect l="-896" t="-451" r="-8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88859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9225DE58-E3E7-869D-3FD8-82E1086B8674}"/>
                  </a:ext>
                </a:extLst>
              </p:cNvPr>
              <p:cNvSpPr txBox="1"/>
              <p:nvPr/>
            </p:nvSpPr>
            <p:spPr>
              <a:xfrm>
                <a:off x="934896" y="1566342"/>
                <a:ext cx="10322208" cy="3725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результате </a:t>
                </a: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 этапе 2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происходит отсекание функций принадлежности заключений правил В. 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 этапе 3 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происходит комбинирование полученных функций принадлежности с помощью оператора </a:t>
                </a:r>
                <a:r>
                  <a:rPr lang="en-US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MAX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ru-RU" sz="280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sub>
                      </m:sSub>
                      <m:r>
                        <a:rPr lang="ru-RU" sz="280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ru-RU" sz="28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ru-RU" sz="2800" i="1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ru-RU" sz="28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lang="ru-RU" sz="28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ru-RU" sz="2800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=1,2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ctrlPr>
                                <a:rPr lang="ru-RU" sz="2800" i="1"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ru-RU" sz="2800" i="1"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ru-RU" sz="2800"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min</m:t>
                                  </m:r>
                                </m:fName>
                                <m:e>
                                  <m:d>
                                    <m:dPr>
                                      <m:begChr m:val="{"/>
                                      <m:endChr m:val="}"/>
                                      <m:ctrlPr>
                                        <a:rPr lang="ru-RU" sz="2800" i="1">
                                          <a:latin typeface="Cambria Math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ru-RU" sz="2800" i="1">
                                              <a:latin typeface="Cambria Math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2800"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b>
                                          <m:sSubSup>
                                            <m:sSubSupPr>
                                              <m:ctrlPr>
                                                <a:rPr lang="ru-RU" sz="2800" i="1">
                                                  <a:latin typeface="Cambria Math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SupPr>
                                            <m:e>
                                              <m:r>
                                                <a:rPr lang="ru-RU" sz="2800"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𝐴</m:t>
                                              </m:r>
                                            </m:e>
                                            <m:sub>
                                              <m:r>
                                                <a:rPr lang="ru-RU" sz="2800"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1</m:t>
                                              </m:r>
                                            </m:sub>
                                            <m:sup>
                                              <m:r>
                                                <a:rPr lang="ru-RU" sz="2800"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p>
                                          </m:sSubSup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ru-RU" sz="2800" i="1">
                                              <a:latin typeface="Cambria Math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ru-RU" sz="2800" i="1">
                                                  <a:latin typeface="Cambria Math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ru-RU" sz="2800" i="1">
                                                      <a:latin typeface="Cambria Math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ru-RU" sz="2800"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𝑥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800"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1</m:t>
                                                  </m:r>
                                                </m:sub>
                                              </m:sSub>
                                            </m:e>
                                          </m:acc>
                                        </m:e>
                                      </m:d>
                                      <m:r>
                                        <a:rPr lang="ru-RU" sz="2800"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, </m:t>
                                      </m:r>
                                      <m:sSub>
                                        <m:sSubPr>
                                          <m:ctrlPr>
                                            <a:rPr lang="ru-RU" sz="2800" i="1">
                                              <a:latin typeface="Cambria Math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sSub>
                                            <m:sSubPr>
                                              <m:ctrlPr>
                                                <a:rPr lang="ru-RU" sz="2800" i="1">
                                                  <a:latin typeface="Cambria Math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ru-RU" sz="2800"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𝜇</m:t>
                                              </m:r>
                                            </m:e>
                                            <m:sub>
                                              <m:sSubSup>
                                                <m:sSubSupPr>
                                                  <m:ctrlPr>
                                                    <a:rPr lang="ru-RU" sz="2800" i="1">
                                                      <a:latin typeface="Cambria Math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ru-RU" sz="2800"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𝐴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ru-RU" sz="2800"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2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ru-RU" sz="2800">
                                                      <a:latin typeface="Cambria Math" panose="02040503050406030204" pitchFamily="18" charset="0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  <m:t>𝑘</m:t>
                                                  </m:r>
                                                </m:sup>
                                              </m:sSubSup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ru-RU" sz="2800" i="1">
                                                  <a:latin typeface="Cambria Math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ru-RU" sz="2800" i="1">
                                                      <a:latin typeface="Cambria Math"/>
                                                      <a:ea typeface="Times New Roman" panose="02020603050405020304" pitchFamily="18" charset="0"/>
                                                      <a:cs typeface="Times New Roman" panose="02020603050405020304" pitchFamily="18" charset="0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ru-RU" sz="2800" i="1">
                                                          <a:latin typeface="Cambria Math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ru-RU" sz="2800"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𝑥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ru-RU" sz="2800">
                                                          <a:latin typeface="Cambria Math" panose="02040503050406030204" pitchFamily="18" charset="0"/>
                                                          <a:ea typeface="Times New Roman" panose="02020603050405020304" pitchFamily="18" charset="0"/>
                                                          <a:cs typeface="Times New Roman" panose="02020603050405020304" pitchFamily="18" charset="0"/>
                                                        </a:rPr>
                                                        <m:t>2</m:t>
                                                      </m:r>
                                                    </m:sub>
                                                  </m:sSub>
                                                </m:e>
                                              </m:acc>
                                            </m:e>
                                          </m:d>
                                          <m:r>
                                            <a:rPr lang="ru-RU" sz="2800"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ru-RU" sz="2800"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𝜇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ru-RU" sz="2800" i="1">
                                                  <a:latin typeface="Cambria Math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ru-RU" sz="2800"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𝐵</m:t>
                                              </m:r>
                                            </m:e>
                                            <m:sup>
                                              <m:r>
                                                <a:rPr lang="ru-RU" sz="2800">
                                                  <a:latin typeface="Cambria Math" panose="02040503050406030204" pitchFamily="18" charset="0"/>
                                                  <a:ea typeface="Times New Roman" panose="02020603050405020304" pitchFamily="18" charset="0"/>
                                                  <a:cs typeface="Times New Roman" panose="02020603050405020304" pitchFamily="18" charset="0"/>
                                                </a:rPr>
                                                <m:t>𝑘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ru-RU" sz="2800" i="1">
                                              <a:latin typeface="Cambria Math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ru-RU" sz="2800">
                                              <a:latin typeface="Cambria Math" panose="02040503050406030204" pitchFamily="18" charset="0"/>
                                              <a:ea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𝑦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func>
                            </m:e>
                          </m:d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.</m:t>
                          </m:r>
                        </m:e>
                      </m:func>
                    </m:oMath>
                  </m:oMathPara>
                </a14:m>
                <a:endParaRPr lang="ru-RU" sz="2800" dirty="0"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225DE58-E3E7-869D-3FD8-82E1086B86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896" y="1566342"/>
                <a:ext cx="10322208" cy="3725315"/>
              </a:xfrm>
              <a:prstGeom prst="rect">
                <a:avLst/>
              </a:prstGeom>
              <a:blipFill>
                <a:blip r:embed="rId3"/>
                <a:stretch>
                  <a:fillRect l="-1181" t="-1309" r="-11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95588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28E8B1B4-4D64-5D0F-5603-2A622F12D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4969" y="1456519"/>
            <a:ext cx="9664694" cy="5401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893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985B1AD8-F352-9276-CB41-E03E5F0940FC}"/>
                  </a:ext>
                </a:extLst>
              </p:cNvPr>
              <p:cNvSpPr txBox="1"/>
              <p:nvPr/>
            </p:nvSpPr>
            <p:spPr>
              <a:xfrm>
                <a:off x="665747" y="1605970"/>
                <a:ext cx="10860505" cy="4513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2) Алгоритм Ларсена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Рассматриваем на тех же входных условиях. Также вычисляются степени истинности предпосылок. Операция нечёткой импликации вводится по правилу произведения:</a:t>
                </a: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̃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→</m:t>
                          </m:r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…</m:t>
                          </m:r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×</m:t>
                          </m:r>
                          <m:sSubSup>
                            <m:sSub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bSup>
                        </m:sub>
                      </m:sSub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̃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  <m:acc>
                            <m:accPr>
                              <m:chr m:val="̃"/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ru-RU" sz="2800" i="1">
                                      <a:effectLst/>
                                      <a:latin typeface="Cambria Math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ru-RU" sz="28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𝜇</m:t>
                          </m:r>
                        </m:e>
                        <m:sub>
                          <m:sSup>
                            <m:sSup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𝐵</m:t>
                              </m:r>
                            </m:e>
                            <m:sup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</m:sup>
                          </m:sSup>
                        </m:sub>
                      </m:sSub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</m:d>
                      <m:r>
                        <a:rPr lang="ru-RU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Композиция в алгоритме может проводиться как в виде операции максимума (дизъюнкции), так и в виде операции суммирования.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85B1AD8-F352-9276-CB41-E03E5F0940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747" y="1605970"/>
                <a:ext cx="10860505" cy="4513543"/>
              </a:xfrm>
              <a:prstGeom prst="rect">
                <a:avLst/>
              </a:prstGeom>
              <a:blipFill>
                <a:blip r:embed="rId3"/>
                <a:stretch>
                  <a:fillRect l="-1122" t="-945" r="-1178" b="-2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444226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29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Объект 4">
            <a:extLst>
              <a:ext uri="{FF2B5EF4-FFF2-40B4-BE49-F238E27FC236}">
                <a16:creationId xmlns:a16="http://schemas.microsoft.com/office/drawing/2014/main" xmlns="" id="{485B784C-1CF9-74C6-208F-035802CDB1B2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958" y="1588168"/>
            <a:ext cx="8887326" cy="5117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9965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333188-5834-A7E7-58B1-27CD2BDBD84F}"/>
              </a:ext>
            </a:extLst>
          </p:cNvPr>
          <p:cNvSpPr txBox="1"/>
          <p:nvPr/>
        </p:nvSpPr>
        <p:spPr>
          <a:xfrm>
            <a:off x="302510" y="1453290"/>
            <a:ext cx="11410065" cy="4470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Лингвистическая переменная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это обобщение нечёткой переменной. Её значениями являются не числа, а слова или предложения естественного или формального языка.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Переменная «возраст» является: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обычной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 её значения равны 2, 3, 35, 70</a:t>
            </a:r>
            <a:r>
              <a:rPr lang="en-US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и др.;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32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лингвистической</a:t>
            </a:r>
            <a:r>
              <a:rPr lang="ru-RU" sz="32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если её значения равны «молодой», «очень молодой», «среднего возраста», «пожилой» и др.</a:t>
            </a:r>
          </a:p>
        </p:txBody>
      </p:sp>
    </p:spTree>
    <p:extLst>
      <p:ext uri="{BB962C8B-B14F-4D97-AF65-F5344CB8AC3E}">
        <p14:creationId xmlns:p14="http://schemas.microsoft.com/office/powerpoint/2010/main" val="3592790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30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990BDE4A-6C03-691F-137E-0FA5E13DCD04}"/>
                  </a:ext>
                </a:extLst>
              </p:cNvPr>
              <p:cNvSpPr txBox="1"/>
              <p:nvPr/>
            </p:nvSpPr>
            <p:spPr>
              <a:xfrm>
                <a:off x="969309" y="1586500"/>
                <a:ext cx="10253382" cy="46299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3) Алгоритм </a:t>
                </a:r>
                <a:r>
                  <a:rPr lang="ru-RU" sz="2800" b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Цукамото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Система правил: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 если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en-US" sz="2800" b="0" i="1" smtClean="0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b="0" i="1" smtClean="0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то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</m:t>
                      </m:r>
                      <m:r>
                        <a:rPr lang="en-US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b="0" i="1" smtClean="0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если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то 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𝑧</m:t>
                      </m:r>
                      <m:r>
                        <a:rPr lang="ru-RU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8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При этом функции С, стоящие в заключении, должны быть монотонными.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Нечёткая импликация вводится как минимум функций принадлежности.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90BDE4A-6C03-691F-137E-0FA5E13DCD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309" y="1586500"/>
                <a:ext cx="10253382" cy="4629922"/>
              </a:xfrm>
              <a:prstGeom prst="rect">
                <a:avLst/>
              </a:prstGeom>
              <a:blipFill>
                <a:blip r:embed="rId3"/>
                <a:stretch>
                  <a:fillRect l="-1189" t="-921" r="-1249" b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63050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31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D0891455-A07F-77B0-B757-21ED19186018}"/>
                  </a:ext>
                </a:extLst>
              </p:cNvPr>
              <p:cNvSpPr txBox="1"/>
              <p:nvPr/>
            </p:nvSpPr>
            <p:spPr>
              <a:xfrm>
                <a:off x="277427" y="1511055"/>
                <a:ext cx="11637146" cy="51576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Далее находятся корни уравнений: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</m:d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Корни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RU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чёткие значения для каждого из исходных правил, 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RU" sz="28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ru-RU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параметры отсечения (значения функции принадлежности).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Композиция – чёткое значение переменной выхода – определяется как взвешенное среднее: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2800" i="1">
                                  <a:effectLst/>
                                  <a:latin typeface="Cambria Math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ru-RU" sz="2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ru-RU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891455-A07F-77B0-B757-21ED191860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27" y="1511055"/>
                <a:ext cx="11637146" cy="5157630"/>
              </a:xfrm>
              <a:prstGeom prst="rect">
                <a:avLst/>
              </a:prstGeom>
              <a:blipFill>
                <a:blip r:embed="rId3"/>
                <a:stretch>
                  <a:fillRect l="-1101" t="-946" r="-11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28802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32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10522FAB-277A-1B14-270F-55BE332793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5" t="20965" r="38250" b="14961"/>
          <a:stretch/>
        </p:blipFill>
        <p:spPr bwMode="auto">
          <a:xfrm>
            <a:off x="736877" y="1665811"/>
            <a:ext cx="7532714" cy="49117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85627AC-2DC5-86C0-A22D-8D3537BEFE92}"/>
              </a:ext>
            </a:extLst>
          </p:cNvPr>
          <p:cNvSpPr txBox="1"/>
          <p:nvPr/>
        </p:nvSpPr>
        <p:spPr>
          <a:xfrm>
            <a:off x="9229056" y="1665811"/>
            <a:ext cx="2483519" cy="133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Таким образом, эта система вывода чёткая.</a:t>
            </a:r>
          </a:p>
        </p:txBody>
      </p:sp>
    </p:spTree>
    <p:extLst>
      <p:ext uri="{BB962C8B-B14F-4D97-AF65-F5344CB8AC3E}">
        <p14:creationId xmlns:p14="http://schemas.microsoft.com/office/powerpoint/2010/main" val="41608270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33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429DC715-EF46-577F-17EA-B52835E16B4D}"/>
                  </a:ext>
                </a:extLst>
              </p:cNvPr>
              <p:cNvSpPr txBox="1"/>
              <p:nvPr/>
            </p:nvSpPr>
            <p:spPr>
              <a:xfrm>
                <a:off x="577516" y="1508620"/>
                <a:ext cx="11036968" cy="50729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4) Алгоритм </a:t>
                </a:r>
                <a:r>
                  <a:rPr lang="ru-RU" sz="2400" b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Сугэно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Заключения в правилах – линейные функции от входных параметров: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:если 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 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то 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e>
                        <m:sub>
                          <m: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4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если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 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то 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400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параметры отсечения – также вычисляются с помощью конъюнкции (пересечения), и находятся индивидуальные выходы правил: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</m:sup>
                      </m:sSubSup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ru-RU" sz="24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ru-RU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0</m:t>
                          </m:r>
                        </m:sub>
                      </m:sSub>
                      <m:r>
                        <a:rPr lang="ru-RU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</m:t>
                      </m:r>
                    </m:oMath>
                  </m:oMathPara>
                </a14:m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ru-RU" sz="24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𝑦</m:t>
                        </m:r>
                      </m:e>
                      <m:sub>
                        <m:r>
                          <a:rPr lang="ru-RU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входные параметры. Композиция, как и в алгоритме </a:t>
                </a:r>
                <a:r>
                  <a:rPr lang="ru-RU" sz="24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Цукамото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вычисляется как взвешенное среднее.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429DC715-EF46-577F-17EA-B52835E16B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516" y="1508620"/>
                <a:ext cx="11036968" cy="5072927"/>
              </a:xfrm>
              <a:prstGeom prst="rect">
                <a:avLst/>
              </a:prstGeom>
              <a:blipFill>
                <a:blip r:embed="rId3"/>
                <a:stretch>
                  <a:fillRect l="-884" t="-480" r="-829" b="-18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486858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Объект 4">
            <a:extLst>
              <a:ext uri="{FF2B5EF4-FFF2-40B4-BE49-F238E27FC236}">
                <a16:creationId xmlns:a16="http://schemas.microsoft.com/office/drawing/2014/main" xmlns="" id="{8A29B9E2-B0C0-E7A9-DC93-7E4DA5419710}"/>
              </a:ext>
            </a:extLst>
          </p:cNvPr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1704" y="1507958"/>
            <a:ext cx="8935453" cy="50735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52224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88E03AFA-CC74-0B65-C1AF-E3485C48E8F6}"/>
                  </a:ext>
                </a:extLst>
              </p:cNvPr>
              <p:cNvSpPr txBox="1"/>
              <p:nvPr/>
            </p:nvSpPr>
            <p:spPr>
              <a:xfrm>
                <a:off x="533905" y="1543157"/>
                <a:ext cx="11124189" cy="39805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5) Алгоритм </a:t>
                </a:r>
                <a:r>
                  <a:rPr lang="ru-RU" sz="2800" b="1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Сугэно</a:t>
                </a:r>
                <a:r>
                  <a:rPr lang="ru-RU" sz="28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0-го порядка (упрощенный)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Система правил: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:если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то 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;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П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если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𝑥</m:t>
                      </m:r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А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и 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𝑦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есть 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В</m:t>
                          </m:r>
                        </m:e>
                        <m:sub>
                          <m:r>
                            <a:rPr lang="ru-RU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, то 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800" i="1">
                              <a:effectLst/>
                              <a:latin typeface="Cambria Math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b>
                      </m:sSub>
                      <m:r>
                        <a:rPr lang="ru-RU" sz="2800" b="0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</m:oMath>
                  </m:oMathPara>
                </a14:m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то есть выходная переменная приравнивается просто к какой-то константе. В остальном алгоритм идентичен обычному алгоритму </a:t>
                </a:r>
                <a:r>
                  <a:rPr lang="ru-RU" sz="2800" dirty="0" err="1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Сугэно</a:t>
                </a:r>
                <a:r>
                  <a:rPr lang="ru-RU" sz="2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RU" sz="28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8E03AFA-CC74-0B65-C1AF-E3485C48E8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905" y="1543157"/>
                <a:ext cx="11124189" cy="3980513"/>
              </a:xfrm>
              <a:prstGeom prst="rect">
                <a:avLst/>
              </a:prstGeom>
              <a:blipFill>
                <a:blip r:embed="rId3"/>
                <a:stretch>
                  <a:fillRect l="-1151" t="-1072" r="-1151" b="-32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3183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7868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Алгоритмы нечёткого логического вывода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36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9F0BB5D6-6704-1DE1-50D0-9DDC0AA8D8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2" t="22817" r="39292" b="16072"/>
          <a:stretch/>
        </p:blipFill>
        <p:spPr bwMode="auto">
          <a:xfrm>
            <a:off x="2280313" y="1525164"/>
            <a:ext cx="7631373" cy="5056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29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4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E333188-5834-A7E7-58B1-27CD2BDBD84F}"/>
              </a:ext>
            </a:extLst>
          </p:cNvPr>
          <p:cNvSpPr txBox="1"/>
          <p:nvPr/>
        </p:nvSpPr>
        <p:spPr>
          <a:xfrm>
            <a:off x="264406" y="1453290"/>
            <a:ext cx="117880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ru-RU" sz="3200" dirty="0">
                <a:cs typeface="Times New Roman" pitchFamily="18" charset="0"/>
              </a:rPr>
              <a:t>Важный аспект понятия </a:t>
            </a:r>
            <a:r>
              <a:rPr lang="ru-RU" sz="3200" i="1" dirty="0">
                <a:cs typeface="Times New Roman" pitchFamily="18" charset="0"/>
              </a:rPr>
              <a:t>лингвистической переменной </a:t>
            </a:r>
            <a:r>
              <a:rPr lang="ru-RU" sz="3200" dirty="0">
                <a:cs typeface="Times New Roman" pitchFamily="18" charset="0"/>
              </a:rPr>
              <a:t>состоит в том, что эта переменная более высокого порядка, чем </a:t>
            </a:r>
            <a:r>
              <a:rPr lang="ru-RU" sz="3200" i="1" dirty="0">
                <a:cs typeface="Times New Roman" pitchFamily="18" charset="0"/>
              </a:rPr>
              <a:t>нечеткая переменная</a:t>
            </a:r>
            <a:r>
              <a:rPr lang="ru-RU" sz="3200" dirty="0">
                <a:cs typeface="Times New Roman" pitchFamily="18" charset="0"/>
              </a:rPr>
              <a:t>, в том смысле, что </a:t>
            </a:r>
            <a:r>
              <a:rPr lang="ru-RU" sz="3200" b="1" dirty="0">
                <a:cs typeface="Times New Roman" pitchFamily="18" charset="0"/>
              </a:rPr>
              <a:t>значениями лингвистической переменной являются нечеткие переменные.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3200" dirty="0">
                <a:cs typeface="Times New Roman" pitchFamily="18" charset="0"/>
              </a:rPr>
              <a:t>Например, значениями лингвистической переменной </a:t>
            </a:r>
          </a:p>
          <a:p>
            <a:pPr marL="82296"/>
            <a:r>
              <a:rPr lang="ru-RU" sz="3200" dirty="0">
                <a:cs typeface="Times New Roman" pitchFamily="18" charset="0"/>
              </a:rPr>
              <a:t>"ВОЗРАСТ" могут быть: "МОЛОДОЙ ", " НЕМОЛОДОЙ ", </a:t>
            </a:r>
          </a:p>
          <a:p>
            <a:pPr marL="82296"/>
            <a:r>
              <a:rPr lang="ru-RU" sz="3200" dirty="0">
                <a:cs typeface="Times New Roman" pitchFamily="18" charset="0"/>
              </a:rPr>
              <a:t>"СТАРЫЙ ", ОЧЕНЬ СТАРЫЙ ", " НЕ МОЛОДОЙ И НЕ СТАРЫЙ" и т.п. </a:t>
            </a:r>
          </a:p>
          <a:p>
            <a:pPr marL="425196" indent="-342900">
              <a:buFont typeface="Arial" pitchFamily="34" charset="0"/>
              <a:buChar char="•"/>
            </a:pPr>
            <a:r>
              <a:rPr lang="ru-RU" sz="3200" dirty="0">
                <a:cs typeface="Times New Roman" pitchFamily="18" charset="0"/>
              </a:rPr>
              <a:t>Каждое из этих значений является </a:t>
            </a:r>
            <a:r>
              <a:rPr lang="ru-RU" sz="3200" i="1" dirty="0">
                <a:cs typeface="Times New Roman" pitchFamily="18" charset="0"/>
              </a:rPr>
              <a:t>названием нечеткой переменной</a:t>
            </a:r>
            <a:r>
              <a:rPr lang="ru-RU" sz="3200" dirty="0">
                <a:cs typeface="Times New Roman" pitchFamily="18" charset="0"/>
              </a:rPr>
              <a:t>. </a:t>
            </a:r>
            <a:endParaRPr lang="ru-RU" sz="3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22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5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3854FDC3-41CE-62EA-00EA-FEC393125254}"/>
                  </a:ext>
                </a:extLst>
              </p:cNvPr>
              <p:cNvSpPr txBox="1"/>
              <p:nvPr/>
            </p:nvSpPr>
            <p:spPr>
              <a:xfrm>
                <a:off x="239712" y="1578890"/>
                <a:ext cx="11585344" cy="44931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Нечёткой переменной</a:t>
                </a:r>
                <a:r>
                  <a:rPr lang="ru-RU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называется кортеж вида </a:t>
                </a:r>
                <a14:m>
                  <m:oMath xmlns:m="http://schemas.openxmlformats.org/officeDocument/2006/math"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𝑋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,</m:t>
                    </m:r>
                    <m:acc>
                      <m:accPr>
                        <m:chr m:val="̃"/>
                        <m:ctrlPr>
                          <a:rPr lang="ru-RU" sz="32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ru-RU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acc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где</a:t>
                </a:r>
                <a:r>
                  <a:rPr lang="en-US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Х – наименование нечёткой переменной,</a:t>
                </a: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={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– универсум, на котором она определяется,</a:t>
                </a:r>
              </a:p>
              <a:p>
                <a:pPr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ru-RU" sz="3200" i="1">
                            <a:effectLst/>
                            <a:latin typeface="Cambria Math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</m:acc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𝑌</m:t>
                    </m:r>
                    <m:sSub>
                      <m:sSubPr>
                        <m:ctrlPr>
                          <a:rPr lang="ru-RU" sz="3200" i="1">
                            <a:effectLst/>
                            <a:latin typeface="Cambria Math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𝜇</m:t>
                        </m:r>
                      </m:e>
                      <m:sub>
                        <m:acc>
                          <m:accPr>
                            <m:chr m:val="̃"/>
                            <m:ctrlPr>
                              <a:rPr lang="ru-RU" sz="3200" i="1">
                                <a:effectLst/>
                                <a:latin typeface="Cambria Math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sz="3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𝑋</m:t>
                            </m:r>
                          </m:e>
                        </m:acc>
                      </m:sub>
                    </m:sSub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𝑢</m:t>
                    </m:r>
                    <m:r>
                      <a:rPr lang="ru-RU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)/</m:t>
                    </m:r>
                    <m:r>
                      <a:rPr lang="en-US" sz="32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𝑢</m:t>
                    </m:r>
                  </m:oMath>
                </a14:m>
                <a:r>
                  <a:rPr lang="ru-RU" sz="32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нечёткое множество, описывающее ограничения на значения нечёткой переменной. Как правило, отождествляется с названием переменной.</a:t>
                </a:r>
                <a:endParaRPr lang="ru-RU" sz="32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3854FDC3-41CE-62EA-00EA-FEC393125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12" y="1578890"/>
                <a:ext cx="11585344" cy="4493153"/>
              </a:xfrm>
              <a:prstGeom prst="rect">
                <a:avLst/>
              </a:prstGeom>
              <a:blipFill>
                <a:blip r:embed="rId3"/>
                <a:stretch>
                  <a:fillRect l="-1315" t="-1085" r="-1315" b="-35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1407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6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E640465A-D03A-0DE3-0C69-CBAF14E6EA65}"/>
                  </a:ext>
                </a:extLst>
              </p:cNvPr>
              <p:cNvSpPr txBox="1"/>
              <p:nvPr/>
            </p:nvSpPr>
            <p:spPr>
              <a:xfrm>
                <a:off x="239712" y="1558294"/>
                <a:ext cx="11712575" cy="44943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b="1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Лингвистической переменной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называется кортеж вида </a:t>
                </a:r>
                <a14:m>
                  <m:oMath xmlns:m="http://schemas.openxmlformats.org/officeDocument/2006/math"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&lt;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𝛽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𝑇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𝑈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𝑀</m:t>
                    </m:r>
                    <m:r>
                      <a:rPr lang="ru-RU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где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β – наименование переменной,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множество её значений (терм-множество), представляемое множеством наименований нечётких переменных, определённых на универсуме,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условная синтаксическая процедура, описывающая процесс образования из элементов множества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 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новых значений лингвистической переменной,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15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– семантическая процедура, позволяющая превратить каждое новое значение лингвистической переменной (ЛП), образуемое процедурой </a:t>
                </a:r>
                <a:r>
                  <a:rPr lang="en-US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G</a:t>
                </a:r>
                <a:r>
                  <a:rPr lang="ru-RU" sz="2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в нечёткую переменную.</a:t>
                </a:r>
                <a:endParaRPr lang="ru-RU" sz="24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640465A-D03A-0DE3-0C69-CBAF14E6EA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712" y="1558294"/>
                <a:ext cx="11712575" cy="4494307"/>
              </a:xfrm>
              <a:prstGeom prst="rect">
                <a:avLst/>
              </a:prstGeom>
              <a:blipFill>
                <a:blip r:embed="rId3"/>
                <a:stretch>
                  <a:fillRect l="-780" t="-543" r="-780" b="-2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3971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7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BCCBE1F-C15E-264D-047A-4A2869B34443}"/>
              </a:ext>
            </a:extLst>
          </p:cNvPr>
          <p:cNvSpPr txBox="1"/>
          <p:nvPr/>
        </p:nvSpPr>
        <p:spPr>
          <a:xfrm>
            <a:off x="240631" y="1491832"/>
            <a:ext cx="11823031" cy="4629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Пример.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Пусть определяется толщина выпускаемого изделия. Минимальная и максимальная толщина равны соответственно 10 и 80 мм. Мы оперируем понятиями «Малая толщина», «Средняя толщина» и «Большая толщина».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Формализовать это можно с помощью ЛП: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β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толщина изделия,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{«Малая толщина», «Средняя толщина», «Большая толщина»},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ru-RU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[10; 80].</a:t>
            </a:r>
            <a:endParaRPr lang="ru-RU" sz="28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56260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8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F750D96-1E0F-25D8-3113-CCD37F3EBC62}"/>
              </a:ext>
            </a:extLst>
          </p:cNvPr>
          <p:cNvSpPr txBox="1"/>
          <p:nvPr/>
        </p:nvSpPr>
        <p:spPr>
          <a:xfrm>
            <a:off x="264694" y="1491917"/>
            <a:ext cx="11662611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образования нового терма мы можем использовать логические связки (И, ИЛИ, НЕ) или модификаторы (лингвистические неопределённости)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«очень», «слегка» и др. Тогда: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 – семантическая процедура задания на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 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нечётких множеств </a:t>
            </a:r>
            <a:endParaRPr lang="ru-RU" sz="2400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z="2400" baseline="-250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ru-RU" sz="2400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«Малая толщина», А</a:t>
            </a:r>
            <a:r>
              <a:rPr lang="ru-RU" sz="24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«Средняя толщина», А</a:t>
            </a:r>
            <a:r>
              <a:rPr lang="ru-RU" sz="2400" baseline="-25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= «Большая толщина», а также нечётких множеств для термов из 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US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Например, задав множество «Большая толщина» в виде трапециевидной функции принадлежности, множество «Очень большая толщина» может быть получено </a:t>
            </a: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операцией концентрирования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Множество же «Малая или средняя толщина» будет задано </a:t>
            </a: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дизъюнкцией</a:t>
            </a:r>
            <a:r>
              <a:rPr lang="ru-RU" sz="2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двух исходных множеств.</a:t>
            </a:r>
            <a:endParaRPr lang="ru-RU" sz="2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966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647673" y="427977"/>
            <a:ext cx="75376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Лингвистическая и нечеткая переменная</a:t>
            </a:r>
          </a:p>
        </p:txBody>
      </p:sp>
      <p:sp>
        <p:nvSpPr>
          <p:cNvPr id="18" name="Номер слайда 14"/>
          <p:cNvSpPr txBox="1">
            <a:spLocks/>
          </p:cNvSpPr>
          <p:nvPr/>
        </p:nvSpPr>
        <p:spPr>
          <a:xfrm>
            <a:off x="8969375" y="6216422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08F2D8A-0A50-4E3B-A6FD-3744DBBF2600}" type="slidenum">
              <a:rPr lang="ru-RU" sz="16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/>
              <a:t>9</a:t>
            </a:fld>
            <a:endParaRPr lang="ru-RU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14EC1E-53DB-1A14-1B10-56E1434A9101}"/>
              </a:ext>
            </a:extLst>
          </p:cNvPr>
          <p:cNvSpPr txBox="1"/>
          <p:nvPr/>
        </p:nvSpPr>
        <p:spPr>
          <a:xfrm>
            <a:off x="272716" y="1652337"/>
            <a:ext cx="11662610" cy="3903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2.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Пусть 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β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посадочная скорость самолета, тогда: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Скорость := (скорость, &lt; «малая», «небольшая», «средняя», «высокая» &gt;, [0..300],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где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процедура перебора элементов базового терм-множества,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– процедура экспертного опроса.</a:t>
            </a:r>
            <a:endParaRPr lang="ru-RU" sz="3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320335"/>
      </p:ext>
    </p:extLst>
  </p:cSld>
  <p:clrMapOvr>
    <a:masterClrMapping/>
  </p:clrMapOvr>
</p:sld>
</file>

<file path=ppt/theme/theme1.xml><?xml version="1.0" encoding="utf-8"?>
<a:theme xmlns:a="http://schemas.openxmlformats.org/drawingml/2006/main" name="Макеты раскадровки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240</TotalTime>
  <Words>2896</Words>
  <Application>Microsoft Office PowerPoint</Application>
  <PresentationFormat>Произвольный</PresentationFormat>
  <Paragraphs>292</Paragraphs>
  <Slides>36</Slides>
  <Notes>35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3" baseType="lpstr">
      <vt:lpstr>Arial</vt:lpstr>
      <vt:lpstr>Verdana</vt:lpstr>
      <vt:lpstr>Times New Roman</vt:lpstr>
      <vt:lpstr>Calibri Light</vt:lpstr>
      <vt:lpstr>Calibri</vt:lpstr>
      <vt:lpstr>Cambria Math</vt:lpstr>
      <vt:lpstr>Макеты раскадровки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DV</dc:creator>
  <cp:lastModifiedBy>Пользователь Windows</cp:lastModifiedBy>
  <cp:revision>29</cp:revision>
  <dcterms:created xsi:type="dcterms:W3CDTF">2019-05-25T14:24:43Z</dcterms:created>
  <dcterms:modified xsi:type="dcterms:W3CDTF">2024-02-27T21:50:07Z</dcterms:modified>
</cp:coreProperties>
</file>