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66" r:id="rId2"/>
    <p:sldId id="26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9273" autoAdjust="0"/>
  </p:normalViewPr>
  <p:slideViewPr>
    <p:cSldViewPr snapToGrid="0">
      <p:cViewPr>
        <p:scale>
          <a:sx n="100" d="100"/>
          <a:sy n="100" d="100"/>
        </p:scale>
        <p:origin x="14" y="-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2E96E-41F7-40C5-8419-297958CC00FA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Рисунок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а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999B8-B6B4-4561-A3CD-BBCDAB9FC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8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999B8-B6B4-4561-A3CD-BBCDAB9FC9D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644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999B8-B6B4-4561-A3CD-BBCDAB9FC9D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894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5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0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0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61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125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40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7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59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6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Нажмите, чтобы добавить изображение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4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B1A2E"/>
            </a:gs>
            <a:gs pos="100000">
              <a:srgbClr val="09152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8F51-09EC-435C-A3BA-64A766E099C0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5586-F03A-48D1-94DF-16B239DF4FB5}" type="slidenum">
              <a:rPr lang="ru-RU" smtClean="0"/>
              <a:t>‹#›</a:t>
            </a:fld>
            <a:endParaRPr lang="ru-RU"/>
          </a:p>
        </p:txBody>
      </p:sp>
      <p:sp>
        <p:nvSpPr>
          <p:cNvPr id="900" name="AccentLine"/>
          <p:cNvSpPr/>
          <p:nvPr/>
        </p:nvSpPr>
        <p:spPr>
          <a:xfrm>
            <a:off x="0" y="6629400"/>
            <a:ext cx="12192000" cy="45720"/>
          </a:xfrm>
          <a:prstGeom prst="rect">
            <a:avLst/>
          </a:prstGeom>
          <a:solidFill>
            <a:srgbClr val="E8782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901" name="TopAccent"/>
          <p:cNvSpPr/>
          <p:nvPr/>
        </p:nvSpPr>
        <p:spPr>
          <a:xfrm>
            <a:off x="0" y="0"/>
            <a:ext cx="2743200" cy="45720"/>
          </a:xfrm>
          <a:prstGeom prst="rect">
            <a:avLst/>
          </a:prstGeom>
          <a:solidFill>
            <a:srgbClr val="E8782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13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E0E0E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E0E0E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E0E0E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0E0E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0E0E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0E0E0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0E0E0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0E0E0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E0E0E0"/>
          </a:solidFill>
          <a:latin typeface="+mn-lt"/>
          <a:ea typeface="+mn-ea"/>
          <a:cs typeface="+mn-cs"/>
        </a:defRPr>
      </a:lvl9pPr>
    </p:bodyStyle>
    <p:otherStyle>
      <a:defPPr>
        <a:defRPr lang="ru-RU">
          <a:solidFill>
            <a:srgbClr val="E0E0E0"/>
          </a:solidFill>
        </a:defRPr>
      </a:defPPr>
      <a:lvl1pPr marL="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rgbClr val="E0E0E0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/>
          <p:cNvSpPr txBox="1"/>
          <p:nvPr/>
        </p:nvSpPr>
        <p:spPr>
          <a:xfrm>
            <a:off x="177800" y="76200"/>
            <a:ext cx="8890000" cy="3302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t"/>
          <a:lstStyle/>
          <a:p>
            <a:pPr algn="l">
              <a:buNone/>
            </a:pPr>
            <a:r>
              <a:rPr lang="ru-RU" sz="1600" b="1" dirty="0">
                <a:solidFill>
                  <a:srgbClr val="FFFFFF"/>
                </a:solidFill>
              </a:rPr>
              <a:t>Финансовый анализ ООО «ЛУКОЙЛ-Западная Сибирь»</a:t>
            </a:r>
          </a:p>
        </p:txBody>
      </p:sp>
      <p:sp>
        <p:nvSpPr>
          <p:cNvPr id="11" name="Subtitle"/>
          <p:cNvSpPr txBox="1"/>
          <p:nvPr/>
        </p:nvSpPr>
        <p:spPr>
          <a:xfrm>
            <a:off x="177800" y="431800"/>
            <a:ext cx="88900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t"/>
          <a:lstStyle/>
          <a:p>
            <a:pPr algn="l">
              <a:buNone/>
            </a:pPr>
            <a:r>
              <a:rPr lang="ru-RU" sz="1100" dirty="0">
                <a:solidFill>
                  <a:srgbClr val="A0A8B4"/>
                </a:solidFill>
              </a:rPr>
              <a:t>По данным бухгалтерской отчётности за 2025 год (тыс. руб.)</a:t>
            </a:r>
          </a:p>
        </p:txBody>
      </p:sp>
      <p:sp>
        <p:nvSpPr>
          <p:cNvPr id="12" name="Divider"/>
          <p:cNvSpPr/>
          <p:nvPr/>
        </p:nvSpPr>
        <p:spPr>
          <a:xfrm>
            <a:off x="177800" y="685800"/>
            <a:ext cx="11836400" cy="25400"/>
          </a:xfrm>
          <a:prstGeom prst="rect">
            <a:avLst/>
          </a:prstGeom>
          <a:solidFill>
            <a:srgbClr val="E8782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00" name="ОПЕРАЦИОННАЯ ДЕЯТЕЛЬНОСТЬ"/>
          <p:cNvSpPr/>
          <p:nvPr/>
        </p:nvSpPr>
        <p:spPr>
          <a:xfrm>
            <a:off x="177800" y="736600"/>
            <a:ext cx="5816600" cy="279400"/>
          </a:xfrm>
          <a:prstGeom prst="rect">
            <a:avLst/>
          </a:prstGeom>
          <a:solidFill>
            <a:srgbClr val="1A355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01" name="ОПЕРАЦИОННАЯ ДЕЯТЕЛЬНОСТЬ_t"/>
          <p:cNvSpPr txBox="1"/>
          <p:nvPr/>
        </p:nvSpPr>
        <p:spPr>
          <a:xfrm>
            <a:off x="177800" y="736600"/>
            <a:ext cx="5816600" cy="2794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ОПЕРАЦИОННАЯ ДЕЯТЕЛЬНОСТЬ</a:t>
            </a:r>
          </a:p>
        </p:txBody>
      </p:sp>
      <p:sp>
        <p:nvSpPr>
          <p:cNvPr id="102" name="CH1"/>
          <p:cNvSpPr txBox="1"/>
          <p:nvPr/>
        </p:nvSpPr>
        <p:spPr>
          <a:xfrm>
            <a:off x="177800" y="1016000"/>
            <a:ext cx="24130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8899AA"/>
                </a:solidFill>
              </a:rPr>
              <a:t>Показатель</a:t>
            </a:r>
          </a:p>
        </p:txBody>
      </p:sp>
      <p:sp>
        <p:nvSpPr>
          <p:cNvPr id="103" name="CH2"/>
          <p:cNvSpPr txBox="1"/>
          <p:nvPr/>
        </p:nvSpPr>
        <p:spPr>
          <a:xfrm>
            <a:off x="2590800" y="10160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2025</a:t>
            </a:r>
          </a:p>
        </p:txBody>
      </p:sp>
      <p:sp>
        <p:nvSpPr>
          <p:cNvPr id="104" name="CH3"/>
          <p:cNvSpPr txBox="1"/>
          <p:nvPr/>
        </p:nvSpPr>
        <p:spPr>
          <a:xfrm>
            <a:off x="3924300" y="10160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2024</a:t>
            </a:r>
          </a:p>
        </p:txBody>
      </p:sp>
      <p:sp>
        <p:nvSpPr>
          <p:cNvPr id="105" name="CH4"/>
          <p:cNvSpPr txBox="1"/>
          <p:nvPr/>
        </p:nvSpPr>
        <p:spPr>
          <a:xfrm>
            <a:off x="5257800" y="1016000"/>
            <a:ext cx="7366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8899AA"/>
                </a:solidFill>
              </a:rPr>
              <a:t>Оценка</a:t>
            </a:r>
          </a:p>
        </p:txBody>
      </p:sp>
      <p:sp>
        <p:nvSpPr>
          <p:cNvPr id="106" name="Div"/>
          <p:cNvSpPr/>
          <p:nvPr/>
        </p:nvSpPr>
        <p:spPr>
          <a:xfrm>
            <a:off x="177800" y="1244600"/>
            <a:ext cx="5816600" cy="12700"/>
          </a:xfrm>
          <a:prstGeom prst="rect">
            <a:avLst/>
          </a:prstGeom>
          <a:solidFill>
            <a:srgbClr val="2A456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10" name="RB0"/>
          <p:cNvSpPr/>
          <p:nvPr/>
        </p:nvSpPr>
        <p:spPr>
          <a:xfrm>
            <a:off x="177800" y="12573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11" name="N0"/>
          <p:cNvSpPr txBox="1"/>
          <p:nvPr/>
        </p:nvSpPr>
        <p:spPr>
          <a:xfrm>
            <a:off x="177800" y="1257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Выручка</a:t>
            </a:r>
          </a:p>
        </p:txBody>
      </p:sp>
      <p:sp>
        <p:nvSpPr>
          <p:cNvPr id="112" name="V25_0"/>
          <p:cNvSpPr txBox="1"/>
          <p:nvPr/>
        </p:nvSpPr>
        <p:spPr>
          <a:xfrm>
            <a:off x="2590800" y="1257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921 037 356</a:t>
            </a:r>
          </a:p>
        </p:txBody>
      </p:sp>
      <p:sp>
        <p:nvSpPr>
          <p:cNvPr id="113" name="V24_0"/>
          <p:cNvSpPr txBox="1"/>
          <p:nvPr/>
        </p:nvSpPr>
        <p:spPr>
          <a:xfrm>
            <a:off x="3924300" y="1257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1 290 629 704</a:t>
            </a:r>
          </a:p>
        </p:txBody>
      </p:sp>
      <p:sp>
        <p:nvSpPr>
          <p:cNvPr id="114" name="Ev_0"/>
          <p:cNvSpPr txBox="1"/>
          <p:nvPr/>
        </p:nvSpPr>
        <p:spPr>
          <a:xfrm>
            <a:off x="5257800" y="1257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D43B2F"/>
                </a:solidFill>
              </a:rPr>
              <a:t>↓-29%</a:t>
            </a:r>
          </a:p>
        </p:txBody>
      </p:sp>
      <p:sp>
        <p:nvSpPr>
          <p:cNvPr id="121" name="N1"/>
          <p:cNvSpPr txBox="1"/>
          <p:nvPr/>
        </p:nvSpPr>
        <p:spPr>
          <a:xfrm>
            <a:off x="177800" y="1511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Рент. продаж</a:t>
            </a:r>
          </a:p>
        </p:txBody>
      </p:sp>
      <p:sp>
        <p:nvSpPr>
          <p:cNvPr id="122" name="V25_1"/>
          <p:cNvSpPr txBox="1"/>
          <p:nvPr/>
        </p:nvSpPr>
        <p:spPr>
          <a:xfrm>
            <a:off x="2590800" y="1511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5,3%</a:t>
            </a:r>
          </a:p>
        </p:txBody>
      </p:sp>
      <p:sp>
        <p:nvSpPr>
          <p:cNvPr id="123" name="V24_1"/>
          <p:cNvSpPr txBox="1"/>
          <p:nvPr/>
        </p:nvSpPr>
        <p:spPr>
          <a:xfrm>
            <a:off x="3924300" y="1511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13,4%</a:t>
            </a:r>
          </a:p>
        </p:txBody>
      </p:sp>
      <p:sp>
        <p:nvSpPr>
          <p:cNvPr id="124" name="Ev_1"/>
          <p:cNvSpPr txBox="1"/>
          <p:nvPr/>
        </p:nvSpPr>
        <p:spPr>
          <a:xfrm>
            <a:off x="5257800" y="1511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D43B2F"/>
                </a:solidFill>
              </a:rPr>
              <a:t>↓</a:t>
            </a:r>
          </a:p>
        </p:txBody>
      </p:sp>
      <p:sp>
        <p:nvSpPr>
          <p:cNvPr id="130" name="RB2"/>
          <p:cNvSpPr/>
          <p:nvPr/>
        </p:nvSpPr>
        <p:spPr>
          <a:xfrm>
            <a:off x="177800" y="17653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31" name="N2"/>
          <p:cNvSpPr txBox="1"/>
          <p:nvPr/>
        </p:nvSpPr>
        <p:spPr>
          <a:xfrm>
            <a:off x="177800" y="1765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Рент. по ЧП</a:t>
            </a:r>
          </a:p>
        </p:txBody>
      </p:sp>
      <p:sp>
        <p:nvSpPr>
          <p:cNvPr id="132" name="V25_2"/>
          <p:cNvSpPr txBox="1"/>
          <p:nvPr/>
        </p:nvSpPr>
        <p:spPr>
          <a:xfrm>
            <a:off x="2590800" y="1765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D43B2F"/>
                </a:solidFill>
              </a:rPr>
              <a:t>-3,5%</a:t>
            </a:r>
          </a:p>
        </p:txBody>
      </p:sp>
      <p:sp>
        <p:nvSpPr>
          <p:cNvPr id="133" name="V24_2"/>
          <p:cNvSpPr txBox="1"/>
          <p:nvPr/>
        </p:nvSpPr>
        <p:spPr>
          <a:xfrm>
            <a:off x="3924300" y="1765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+8,3%</a:t>
            </a:r>
          </a:p>
        </p:txBody>
      </p:sp>
      <p:sp>
        <p:nvSpPr>
          <p:cNvPr id="134" name="Ev_2"/>
          <p:cNvSpPr txBox="1"/>
          <p:nvPr/>
        </p:nvSpPr>
        <p:spPr>
          <a:xfrm>
            <a:off x="5257800" y="1765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D43B2F"/>
                </a:solidFill>
              </a:rPr>
              <a:t>✗</a:t>
            </a:r>
          </a:p>
        </p:txBody>
      </p:sp>
      <p:sp>
        <p:nvSpPr>
          <p:cNvPr id="141" name="N3"/>
          <p:cNvSpPr txBox="1"/>
          <p:nvPr/>
        </p:nvSpPr>
        <p:spPr>
          <a:xfrm>
            <a:off x="177800" y="2019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EBITDA-маржа</a:t>
            </a:r>
          </a:p>
        </p:txBody>
      </p:sp>
      <p:sp>
        <p:nvSpPr>
          <p:cNvPr id="142" name="V25_3"/>
          <p:cNvSpPr txBox="1"/>
          <p:nvPr/>
        </p:nvSpPr>
        <p:spPr>
          <a:xfrm>
            <a:off x="2590800" y="2019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13,6%</a:t>
            </a:r>
          </a:p>
        </p:txBody>
      </p:sp>
      <p:sp>
        <p:nvSpPr>
          <p:cNvPr id="143" name="V24_3"/>
          <p:cNvSpPr txBox="1"/>
          <p:nvPr/>
        </p:nvSpPr>
        <p:spPr>
          <a:xfrm>
            <a:off x="3924300" y="2019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19,6%</a:t>
            </a:r>
          </a:p>
        </p:txBody>
      </p:sp>
      <p:sp>
        <p:nvSpPr>
          <p:cNvPr id="144" name="Ev_3"/>
          <p:cNvSpPr txBox="1"/>
          <p:nvPr/>
        </p:nvSpPr>
        <p:spPr>
          <a:xfrm>
            <a:off x="5257800" y="2019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D43B2F"/>
                </a:solidFill>
              </a:rPr>
              <a:t>↓</a:t>
            </a:r>
          </a:p>
        </p:txBody>
      </p:sp>
      <p:sp>
        <p:nvSpPr>
          <p:cNvPr id="150" name="RB4"/>
          <p:cNvSpPr/>
          <p:nvPr/>
        </p:nvSpPr>
        <p:spPr>
          <a:xfrm>
            <a:off x="177800" y="22733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51" name="N4"/>
          <p:cNvSpPr txBox="1"/>
          <p:nvPr/>
        </p:nvSpPr>
        <p:spPr>
          <a:xfrm>
            <a:off x="177800" y="2273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ROA</a:t>
            </a:r>
          </a:p>
        </p:txBody>
      </p:sp>
      <p:sp>
        <p:nvSpPr>
          <p:cNvPr id="152" name="V25_4"/>
          <p:cNvSpPr txBox="1"/>
          <p:nvPr/>
        </p:nvSpPr>
        <p:spPr>
          <a:xfrm>
            <a:off x="2590800" y="2273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D43B2F"/>
                </a:solidFill>
              </a:rPr>
              <a:t>-2,9%</a:t>
            </a:r>
          </a:p>
        </p:txBody>
      </p:sp>
      <p:sp>
        <p:nvSpPr>
          <p:cNvPr id="153" name="V24_4"/>
          <p:cNvSpPr txBox="1"/>
          <p:nvPr/>
        </p:nvSpPr>
        <p:spPr>
          <a:xfrm>
            <a:off x="3924300" y="2273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+8,5%</a:t>
            </a:r>
          </a:p>
        </p:txBody>
      </p:sp>
      <p:sp>
        <p:nvSpPr>
          <p:cNvPr id="154" name="Ev_4"/>
          <p:cNvSpPr txBox="1"/>
          <p:nvPr/>
        </p:nvSpPr>
        <p:spPr>
          <a:xfrm>
            <a:off x="5257800" y="2273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D43B2F"/>
                </a:solidFill>
              </a:rPr>
              <a:t>✗</a:t>
            </a:r>
          </a:p>
        </p:txBody>
      </p:sp>
      <p:sp>
        <p:nvSpPr>
          <p:cNvPr id="190" name="Conc"/>
          <p:cNvSpPr txBox="1"/>
          <p:nvPr/>
        </p:nvSpPr>
        <p:spPr>
          <a:xfrm>
            <a:off x="177800" y="2552700"/>
            <a:ext cx="5816600" cy="381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t"/>
          <a:lstStyle/>
          <a:p>
            <a:pPr algn="l">
              <a:buNone/>
            </a:pPr>
            <a:r>
              <a:rPr lang="ru-RU" sz="1100" b="1" dirty="0">
                <a:solidFill>
                  <a:srgbClr val="D43B2F"/>
                </a:solidFill>
              </a:rPr>
              <a:t>НЕУДОВЛ. — убыток 32 млрд, выручка -29%</a:t>
            </a:r>
          </a:p>
        </p:txBody>
      </p:sp>
      <p:sp>
        <p:nvSpPr>
          <p:cNvPr id="200" name="ФИНАНСОВАЯ ДЕЯТЕЛЬНОСТЬ"/>
          <p:cNvSpPr/>
          <p:nvPr/>
        </p:nvSpPr>
        <p:spPr>
          <a:xfrm>
            <a:off x="6197600" y="736600"/>
            <a:ext cx="5816600" cy="279400"/>
          </a:xfrm>
          <a:prstGeom prst="rect">
            <a:avLst/>
          </a:prstGeom>
          <a:solidFill>
            <a:srgbClr val="1A355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01" name="ФИНАНСОВАЯ ДЕЯТЕЛЬНОСТЬ_t"/>
          <p:cNvSpPr txBox="1"/>
          <p:nvPr/>
        </p:nvSpPr>
        <p:spPr>
          <a:xfrm>
            <a:off x="6197600" y="736600"/>
            <a:ext cx="5816600" cy="2794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ФИНАНСОВАЯ ДЕЯТЕЛЬНОСТЬ</a:t>
            </a:r>
          </a:p>
        </p:txBody>
      </p:sp>
      <p:sp>
        <p:nvSpPr>
          <p:cNvPr id="202" name="CH1"/>
          <p:cNvSpPr txBox="1"/>
          <p:nvPr/>
        </p:nvSpPr>
        <p:spPr>
          <a:xfrm>
            <a:off x="6197600" y="1016000"/>
            <a:ext cx="24130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8899AA"/>
                </a:solidFill>
              </a:rPr>
              <a:t>Показатель</a:t>
            </a:r>
          </a:p>
        </p:txBody>
      </p:sp>
      <p:sp>
        <p:nvSpPr>
          <p:cNvPr id="203" name="CH2"/>
          <p:cNvSpPr txBox="1"/>
          <p:nvPr/>
        </p:nvSpPr>
        <p:spPr>
          <a:xfrm>
            <a:off x="8610600" y="10160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2025</a:t>
            </a:r>
          </a:p>
        </p:txBody>
      </p:sp>
      <p:sp>
        <p:nvSpPr>
          <p:cNvPr id="204" name="CH3"/>
          <p:cNvSpPr txBox="1"/>
          <p:nvPr/>
        </p:nvSpPr>
        <p:spPr>
          <a:xfrm>
            <a:off x="9944100" y="10160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2024</a:t>
            </a:r>
          </a:p>
        </p:txBody>
      </p:sp>
      <p:sp>
        <p:nvSpPr>
          <p:cNvPr id="205" name="CH4"/>
          <p:cNvSpPr txBox="1"/>
          <p:nvPr/>
        </p:nvSpPr>
        <p:spPr>
          <a:xfrm>
            <a:off x="11277600" y="1016000"/>
            <a:ext cx="7366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8899AA"/>
                </a:solidFill>
              </a:rPr>
              <a:t>Оценка</a:t>
            </a:r>
          </a:p>
        </p:txBody>
      </p:sp>
      <p:sp>
        <p:nvSpPr>
          <p:cNvPr id="206" name="Div"/>
          <p:cNvSpPr/>
          <p:nvPr/>
        </p:nvSpPr>
        <p:spPr>
          <a:xfrm>
            <a:off x="6197600" y="1244600"/>
            <a:ext cx="5816600" cy="12700"/>
          </a:xfrm>
          <a:prstGeom prst="rect">
            <a:avLst/>
          </a:prstGeom>
          <a:solidFill>
            <a:srgbClr val="2A456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10" name="RB0"/>
          <p:cNvSpPr/>
          <p:nvPr/>
        </p:nvSpPr>
        <p:spPr>
          <a:xfrm>
            <a:off x="6197600" y="12573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11" name="N0"/>
          <p:cNvSpPr txBox="1"/>
          <p:nvPr/>
        </p:nvSpPr>
        <p:spPr>
          <a:xfrm>
            <a:off x="6197600" y="1257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Коэф. автономии</a:t>
            </a:r>
          </a:p>
        </p:txBody>
      </p:sp>
      <p:sp>
        <p:nvSpPr>
          <p:cNvPr id="212" name="V25_0"/>
          <p:cNvSpPr txBox="1"/>
          <p:nvPr/>
        </p:nvSpPr>
        <p:spPr>
          <a:xfrm>
            <a:off x="8610600" y="1257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0,80</a:t>
            </a:r>
          </a:p>
        </p:txBody>
      </p:sp>
      <p:sp>
        <p:nvSpPr>
          <p:cNvPr id="213" name="V24_0"/>
          <p:cNvSpPr txBox="1"/>
          <p:nvPr/>
        </p:nvSpPr>
        <p:spPr>
          <a:xfrm>
            <a:off x="9944100" y="1257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0,76</a:t>
            </a:r>
          </a:p>
        </p:txBody>
      </p:sp>
      <p:sp>
        <p:nvSpPr>
          <p:cNvPr id="214" name="Ev_0"/>
          <p:cNvSpPr txBox="1"/>
          <p:nvPr/>
        </p:nvSpPr>
        <p:spPr>
          <a:xfrm>
            <a:off x="11277600" y="1257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3DAA5C"/>
                </a:solidFill>
              </a:rPr>
              <a:t>✓</a:t>
            </a:r>
          </a:p>
        </p:txBody>
      </p:sp>
      <p:sp>
        <p:nvSpPr>
          <p:cNvPr id="221" name="N1"/>
          <p:cNvSpPr txBox="1"/>
          <p:nvPr/>
        </p:nvSpPr>
        <p:spPr>
          <a:xfrm>
            <a:off x="6197600" y="1511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Леверидж (D/E)</a:t>
            </a:r>
          </a:p>
        </p:txBody>
      </p:sp>
      <p:sp>
        <p:nvSpPr>
          <p:cNvPr id="222" name="V25_1"/>
          <p:cNvSpPr txBox="1"/>
          <p:nvPr/>
        </p:nvSpPr>
        <p:spPr>
          <a:xfrm>
            <a:off x="8610600" y="1511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0,25</a:t>
            </a:r>
          </a:p>
        </p:txBody>
      </p:sp>
      <p:sp>
        <p:nvSpPr>
          <p:cNvPr id="223" name="V24_1"/>
          <p:cNvSpPr txBox="1"/>
          <p:nvPr/>
        </p:nvSpPr>
        <p:spPr>
          <a:xfrm>
            <a:off x="9944100" y="1511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0,32</a:t>
            </a:r>
          </a:p>
        </p:txBody>
      </p:sp>
      <p:sp>
        <p:nvSpPr>
          <p:cNvPr id="224" name="Ev_1"/>
          <p:cNvSpPr txBox="1"/>
          <p:nvPr/>
        </p:nvSpPr>
        <p:spPr>
          <a:xfrm>
            <a:off x="11277600" y="1511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3DAA5C"/>
                </a:solidFill>
              </a:rPr>
              <a:t>✓</a:t>
            </a:r>
          </a:p>
        </p:txBody>
      </p:sp>
      <p:sp>
        <p:nvSpPr>
          <p:cNvPr id="230" name="RB2"/>
          <p:cNvSpPr/>
          <p:nvPr/>
        </p:nvSpPr>
        <p:spPr>
          <a:xfrm>
            <a:off x="6197600" y="17653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31" name="N2"/>
          <p:cNvSpPr txBox="1"/>
          <p:nvPr/>
        </p:nvSpPr>
        <p:spPr>
          <a:xfrm>
            <a:off x="6197600" y="1765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Чистый долг</a:t>
            </a:r>
          </a:p>
        </p:txBody>
      </p:sp>
      <p:sp>
        <p:nvSpPr>
          <p:cNvPr id="232" name="V25_2"/>
          <p:cNvSpPr txBox="1"/>
          <p:nvPr/>
        </p:nvSpPr>
        <p:spPr>
          <a:xfrm>
            <a:off x="8610600" y="1765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≈ 0</a:t>
            </a:r>
          </a:p>
        </p:txBody>
      </p:sp>
      <p:sp>
        <p:nvSpPr>
          <p:cNvPr id="233" name="V24_2"/>
          <p:cNvSpPr txBox="1"/>
          <p:nvPr/>
        </p:nvSpPr>
        <p:spPr>
          <a:xfrm>
            <a:off x="9944100" y="1765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≈ 0</a:t>
            </a:r>
          </a:p>
        </p:txBody>
      </p:sp>
      <p:sp>
        <p:nvSpPr>
          <p:cNvPr id="234" name="Ev_2"/>
          <p:cNvSpPr txBox="1"/>
          <p:nvPr/>
        </p:nvSpPr>
        <p:spPr>
          <a:xfrm>
            <a:off x="11277600" y="1765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3DAA5C"/>
                </a:solidFill>
              </a:rPr>
              <a:t>✓</a:t>
            </a:r>
          </a:p>
        </p:txBody>
      </p:sp>
      <p:sp>
        <p:nvSpPr>
          <p:cNvPr id="241" name="N3"/>
          <p:cNvSpPr txBox="1"/>
          <p:nvPr/>
        </p:nvSpPr>
        <p:spPr>
          <a:xfrm>
            <a:off x="6197600" y="20193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Дивиденды</a:t>
            </a:r>
          </a:p>
        </p:txBody>
      </p:sp>
      <p:sp>
        <p:nvSpPr>
          <p:cNvPr id="242" name="V25_3"/>
          <p:cNvSpPr txBox="1"/>
          <p:nvPr/>
        </p:nvSpPr>
        <p:spPr>
          <a:xfrm>
            <a:off x="8610600" y="2019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42 138 895</a:t>
            </a:r>
          </a:p>
        </p:txBody>
      </p:sp>
      <p:sp>
        <p:nvSpPr>
          <p:cNvPr id="243" name="V24_3"/>
          <p:cNvSpPr txBox="1"/>
          <p:nvPr/>
        </p:nvSpPr>
        <p:spPr>
          <a:xfrm>
            <a:off x="9944100" y="20193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65 000 000</a:t>
            </a:r>
          </a:p>
        </p:txBody>
      </p:sp>
      <p:sp>
        <p:nvSpPr>
          <p:cNvPr id="244" name="Ev_3"/>
          <p:cNvSpPr txBox="1"/>
          <p:nvPr/>
        </p:nvSpPr>
        <p:spPr>
          <a:xfrm>
            <a:off x="11277600" y="20193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8899AA"/>
                </a:solidFill>
              </a:rPr>
              <a:t>—</a:t>
            </a:r>
          </a:p>
        </p:txBody>
      </p:sp>
      <p:sp>
        <p:nvSpPr>
          <p:cNvPr id="290" name="Conc"/>
          <p:cNvSpPr txBox="1"/>
          <p:nvPr/>
        </p:nvSpPr>
        <p:spPr>
          <a:xfrm>
            <a:off x="6197600" y="2298700"/>
            <a:ext cx="5816600" cy="381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t"/>
          <a:lstStyle/>
          <a:p>
            <a:pPr algn="l">
              <a:buNone/>
            </a:pPr>
            <a:r>
              <a:rPr lang="ru-RU" sz="1100" b="1" dirty="0">
                <a:solidFill>
                  <a:srgbClr val="3DAA5C"/>
                </a:solidFill>
              </a:rPr>
              <a:t>УДОВЛ. — долга нет, СК 80%, дивиденды ↓</a:t>
            </a:r>
          </a:p>
        </p:txBody>
      </p:sp>
      <p:sp>
        <p:nvSpPr>
          <p:cNvPr id="300" name="ИНВЕСТИЦИОННАЯ ДЕЯТЕЛЬНОСТЬ"/>
          <p:cNvSpPr/>
          <p:nvPr/>
        </p:nvSpPr>
        <p:spPr>
          <a:xfrm>
            <a:off x="177800" y="2971800"/>
            <a:ext cx="5816600" cy="279400"/>
          </a:xfrm>
          <a:prstGeom prst="rect">
            <a:avLst/>
          </a:prstGeom>
          <a:solidFill>
            <a:srgbClr val="1A355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01" name="ИНВЕСТИЦИОННАЯ ДЕЯТЕЛЬНОСТЬ_t"/>
          <p:cNvSpPr txBox="1"/>
          <p:nvPr/>
        </p:nvSpPr>
        <p:spPr>
          <a:xfrm>
            <a:off x="177800" y="2971800"/>
            <a:ext cx="5816600" cy="2794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ИНВЕСТИЦИОННАЯ ДЕЯТЕЛЬНОСТЬ</a:t>
            </a:r>
          </a:p>
        </p:txBody>
      </p:sp>
      <p:sp>
        <p:nvSpPr>
          <p:cNvPr id="302" name="CH1"/>
          <p:cNvSpPr txBox="1"/>
          <p:nvPr/>
        </p:nvSpPr>
        <p:spPr>
          <a:xfrm>
            <a:off x="177800" y="3251200"/>
            <a:ext cx="24130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8899AA"/>
                </a:solidFill>
              </a:rPr>
              <a:t>Показатель</a:t>
            </a:r>
          </a:p>
        </p:txBody>
      </p:sp>
      <p:sp>
        <p:nvSpPr>
          <p:cNvPr id="303" name="CH2"/>
          <p:cNvSpPr txBox="1"/>
          <p:nvPr/>
        </p:nvSpPr>
        <p:spPr>
          <a:xfrm>
            <a:off x="2590800" y="32512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2025</a:t>
            </a:r>
          </a:p>
        </p:txBody>
      </p:sp>
      <p:sp>
        <p:nvSpPr>
          <p:cNvPr id="304" name="CH3"/>
          <p:cNvSpPr txBox="1"/>
          <p:nvPr/>
        </p:nvSpPr>
        <p:spPr>
          <a:xfrm>
            <a:off x="3924300" y="32512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2024</a:t>
            </a:r>
          </a:p>
        </p:txBody>
      </p:sp>
      <p:sp>
        <p:nvSpPr>
          <p:cNvPr id="305" name="CH4"/>
          <p:cNvSpPr txBox="1"/>
          <p:nvPr/>
        </p:nvSpPr>
        <p:spPr>
          <a:xfrm>
            <a:off x="5257800" y="3251200"/>
            <a:ext cx="7366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8899AA"/>
                </a:solidFill>
              </a:rPr>
              <a:t>Оценка</a:t>
            </a:r>
          </a:p>
        </p:txBody>
      </p:sp>
      <p:sp>
        <p:nvSpPr>
          <p:cNvPr id="306" name="Div"/>
          <p:cNvSpPr/>
          <p:nvPr/>
        </p:nvSpPr>
        <p:spPr>
          <a:xfrm>
            <a:off x="177800" y="3479800"/>
            <a:ext cx="5816600" cy="12700"/>
          </a:xfrm>
          <a:prstGeom prst="rect">
            <a:avLst/>
          </a:prstGeom>
          <a:solidFill>
            <a:srgbClr val="2A456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10" name="RB0"/>
          <p:cNvSpPr/>
          <p:nvPr/>
        </p:nvSpPr>
        <p:spPr>
          <a:xfrm>
            <a:off x="177800" y="34925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11" name="N0"/>
          <p:cNvSpPr txBox="1"/>
          <p:nvPr/>
        </p:nvSpPr>
        <p:spPr>
          <a:xfrm>
            <a:off x="177800" y="3492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Капвложения ОС</a:t>
            </a:r>
          </a:p>
        </p:txBody>
      </p:sp>
      <p:sp>
        <p:nvSpPr>
          <p:cNvPr id="312" name="V25_0"/>
          <p:cNvSpPr txBox="1"/>
          <p:nvPr/>
        </p:nvSpPr>
        <p:spPr>
          <a:xfrm>
            <a:off x="2590800" y="3492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111 139 207</a:t>
            </a:r>
          </a:p>
        </p:txBody>
      </p:sp>
      <p:sp>
        <p:nvSpPr>
          <p:cNvPr id="313" name="V24_0"/>
          <p:cNvSpPr txBox="1"/>
          <p:nvPr/>
        </p:nvSpPr>
        <p:spPr>
          <a:xfrm>
            <a:off x="3924300" y="3492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129 750 860</a:t>
            </a:r>
          </a:p>
        </p:txBody>
      </p:sp>
      <p:sp>
        <p:nvSpPr>
          <p:cNvPr id="314" name="Ev_0"/>
          <p:cNvSpPr txBox="1"/>
          <p:nvPr/>
        </p:nvSpPr>
        <p:spPr>
          <a:xfrm>
            <a:off x="5257800" y="3492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D43B2F"/>
                </a:solidFill>
              </a:rPr>
              <a:t>↓-14%</a:t>
            </a:r>
          </a:p>
        </p:txBody>
      </p:sp>
      <p:sp>
        <p:nvSpPr>
          <p:cNvPr id="321" name="N1"/>
          <p:cNvSpPr txBox="1"/>
          <p:nvPr/>
        </p:nvSpPr>
        <p:spPr>
          <a:xfrm>
            <a:off x="177800" y="3746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Ввод/Амортиз.</a:t>
            </a:r>
          </a:p>
        </p:txBody>
      </p:sp>
      <p:sp>
        <p:nvSpPr>
          <p:cNvPr id="322" name="V25_1"/>
          <p:cNvSpPr txBox="1"/>
          <p:nvPr/>
        </p:nvSpPr>
        <p:spPr>
          <a:xfrm>
            <a:off x="2590800" y="3746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1,34</a:t>
            </a:r>
          </a:p>
        </p:txBody>
      </p:sp>
      <p:sp>
        <p:nvSpPr>
          <p:cNvPr id="323" name="V24_1"/>
          <p:cNvSpPr txBox="1"/>
          <p:nvPr/>
        </p:nvSpPr>
        <p:spPr>
          <a:xfrm>
            <a:off x="3924300" y="3746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1,28</a:t>
            </a:r>
          </a:p>
        </p:txBody>
      </p:sp>
      <p:sp>
        <p:nvSpPr>
          <p:cNvPr id="324" name="Ev_1"/>
          <p:cNvSpPr txBox="1"/>
          <p:nvPr/>
        </p:nvSpPr>
        <p:spPr>
          <a:xfrm>
            <a:off x="5257800" y="3746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3DAA5C"/>
                </a:solidFill>
              </a:rPr>
              <a:t>✓</a:t>
            </a:r>
          </a:p>
        </p:txBody>
      </p:sp>
      <p:sp>
        <p:nvSpPr>
          <p:cNvPr id="330" name="RB2"/>
          <p:cNvSpPr/>
          <p:nvPr/>
        </p:nvSpPr>
        <p:spPr>
          <a:xfrm>
            <a:off x="177800" y="40005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331" name="N2"/>
          <p:cNvSpPr txBox="1"/>
          <p:nvPr/>
        </p:nvSpPr>
        <p:spPr>
          <a:xfrm>
            <a:off x="177800" y="4000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Обесценение</a:t>
            </a:r>
          </a:p>
        </p:txBody>
      </p:sp>
      <p:sp>
        <p:nvSpPr>
          <p:cNvPr id="332" name="V25_2"/>
          <p:cNvSpPr txBox="1"/>
          <p:nvPr/>
        </p:nvSpPr>
        <p:spPr>
          <a:xfrm>
            <a:off x="2590800" y="4000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65 874 981</a:t>
            </a:r>
          </a:p>
        </p:txBody>
      </p:sp>
      <p:sp>
        <p:nvSpPr>
          <p:cNvPr id="333" name="V24_2"/>
          <p:cNvSpPr txBox="1"/>
          <p:nvPr/>
        </p:nvSpPr>
        <p:spPr>
          <a:xfrm>
            <a:off x="3924300" y="4000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—</a:t>
            </a:r>
          </a:p>
        </p:txBody>
      </p:sp>
      <p:sp>
        <p:nvSpPr>
          <p:cNvPr id="334" name="Ev_2"/>
          <p:cNvSpPr txBox="1"/>
          <p:nvPr/>
        </p:nvSpPr>
        <p:spPr>
          <a:xfrm>
            <a:off x="5257800" y="4000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D43B2F"/>
                </a:solidFill>
              </a:rPr>
              <a:t>✗</a:t>
            </a:r>
          </a:p>
        </p:txBody>
      </p:sp>
      <p:sp>
        <p:nvSpPr>
          <p:cNvPr id="341" name="N3"/>
          <p:cNvSpPr txBox="1"/>
          <p:nvPr/>
        </p:nvSpPr>
        <p:spPr>
          <a:xfrm>
            <a:off x="177800" y="4254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ЧДП инвест.</a:t>
            </a:r>
          </a:p>
        </p:txBody>
      </p:sp>
      <p:sp>
        <p:nvSpPr>
          <p:cNvPr id="342" name="V25_3"/>
          <p:cNvSpPr txBox="1"/>
          <p:nvPr/>
        </p:nvSpPr>
        <p:spPr>
          <a:xfrm>
            <a:off x="2590800" y="4254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D43B2F"/>
                </a:solidFill>
              </a:rPr>
              <a:t>-131 366 780</a:t>
            </a:r>
          </a:p>
        </p:txBody>
      </p:sp>
      <p:sp>
        <p:nvSpPr>
          <p:cNvPr id="343" name="V24_3"/>
          <p:cNvSpPr txBox="1"/>
          <p:nvPr/>
        </p:nvSpPr>
        <p:spPr>
          <a:xfrm>
            <a:off x="3924300" y="4254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-147 659 128</a:t>
            </a:r>
          </a:p>
        </p:txBody>
      </p:sp>
      <p:sp>
        <p:nvSpPr>
          <p:cNvPr id="344" name="Ev_3"/>
          <p:cNvSpPr txBox="1"/>
          <p:nvPr/>
        </p:nvSpPr>
        <p:spPr>
          <a:xfrm>
            <a:off x="5257800" y="4254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8899AA"/>
                </a:solidFill>
              </a:rPr>
              <a:t>—</a:t>
            </a:r>
          </a:p>
        </p:txBody>
      </p:sp>
      <p:sp>
        <p:nvSpPr>
          <p:cNvPr id="390" name="Conc"/>
          <p:cNvSpPr txBox="1"/>
          <p:nvPr/>
        </p:nvSpPr>
        <p:spPr>
          <a:xfrm>
            <a:off x="177800" y="4533900"/>
            <a:ext cx="5816600" cy="381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t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УДОВЛ. — инвестирует, но обесценение 66 млрд</a:t>
            </a:r>
          </a:p>
        </p:txBody>
      </p:sp>
      <p:sp>
        <p:nvSpPr>
          <p:cNvPr id="400" name="ЛИКВИДНОСТЬ И ДЕНЕЖНЫЙ ПОТОК"/>
          <p:cNvSpPr/>
          <p:nvPr/>
        </p:nvSpPr>
        <p:spPr>
          <a:xfrm>
            <a:off x="6197600" y="2971800"/>
            <a:ext cx="5816600" cy="279400"/>
          </a:xfrm>
          <a:prstGeom prst="rect">
            <a:avLst/>
          </a:prstGeom>
          <a:solidFill>
            <a:srgbClr val="1A355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401" name="ЛИКВИДНОСТЬ И ДЕНЕЖНЫЙ ПОТОК_t"/>
          <p:cNvSpPr txBox="1"/>
          <p:nvPr/>
        </p:nvSpPr>
        <p:spPr>
          <a:xfrm>
            <a:off x="6197600" y="2971800"/>
            <a:ext cx="5816600" cy="2794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ЛИКВИДНОСТЬ И ДЕНЕЖНЫЙ ПОТОК</a:t>
            </a:r>
          </a:p>
        </p:txBody>
      </p:sp>
      <p:sp>
        <p:nvSpPr>
          <p:cNvPr id="402" name="CH1"/>
          <p:cNvSpPr txBox="1"/>
          <p:nvPr/>
        </p:nvSpPr>
        <p:spPr>
          <a:xfrm>
            <a:off x="6197600" y="3251200"/>
            <a:ext cx="24130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8899AA"/>
                </a:solidFill>
              </a:rPr>
              <a:t>Показатель</a:t>
            </a:r>
          </a:p>
        </p:txBody>
      </p:sp>
      <p:sp>
        <p:nvSpPr>
          <p:cNvPr id="403" name="CH2"/>
          <p:cNvSpPr txBox="1"/>
          <p:nvPr/>
        </p:nvSpPr>
        <p:spPr>
          <a:xfrm>
            <a:off x="8610600" y="32512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2025</a:t>
            </a:r>
          </a:p>
        </p:txBody>
      </p:sp>
      <p:sp>
        <p:nvSpPr>
          <p:cNvPr id="404" name="CH3"/>
          <p:cNvSpPr txBox="1"/>
          <p:nvPr/>
        </p:nvSpPr>
        <p:spPr>
          <a:xfrm>
            <a:off x="9944100" y="3251200"/>
            <a:ext cx="13335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b="1" dirty="0">
                <a:solidFill>
                  <a:srgbClr val="8899AA"/>
                </a:solidFill>
              </a:rPr>
              <a:t>2024</a:t>
            </a:r>
          </a:p>
        </p:txBody>
      </p:sp>
      <p:sp>
        <p:nvSpPr>
          <p:cNvPr id="405" name="CH4"/>
          <p:cNvSpPr txBox="1"/>
          <p:nvPr/>
        </p:nvSpPr>
        <p:spPr>
          <a:xfrm>
            <a:off x="11277600" y="3251200"/>
            <a:ext cx="736600" cy="2286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8899AA"/>
                </a:solidFill>
              </a:rPr>
              <a:t>Оценка</a:t>
            </a:r>
          </a:p>
        </p:txBody>
      </p:sp>
      <p:sp>
        <p:nvSpPr>
          <p:cNvPr id="406" name="Div"/>
          <p:cNvSpPr/>
          <p:nvPr/>
        </p:nvSpPr>
        <p:spPr>
          <a:xfrm>
            <a:off x="6197600" y="3479800"/>
            <a:ext cx="5816600" cy="12700"/>
          </a:xfrm>
          <a:prstGeom prst="rect">
            <a:avLst/>
          </a:prstGeom>
          <a:solidFill>
            <a:srgbClr val="2A456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410" name="RB0"/>
          <p:cNvSpPr/>
          <p:nvPr/>
        </p:nvSpPr>
        <p:spPr>
          <a:xfrm>
            <a:off x="6197600" y="34925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411" name="N0"/>
          <p:cNvSpPr txBox="1"/>
          <p:nvPr/>
        </p:nvSpPr>
        <p:spPr>
          <a:xfrm>
            <a:off x="6197600" y="3492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Тек. ликвидность</a:t>
            </a:r>
          </a:p>
        </p:txBody>
      </p:sp>
      <p:sp>
        <p:nvSpPr>
          <p:cNvPr id="412" name="V25_0"/>
          <p:cNvSpPr txBox="1"/>
          <p:nvPr/>
        </p:nvSpPr>
        <p:spPr>
          <a:xfrm>
            <a:off x="8610600" y="3492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0,95</a:t>
            </a:r>
          </a:p>
        </p:txBody>
      </p:sp>
      <p:sp>
        <p:nvSpPr>
          <p:cNvPr id="413" name="V24_0"/>
          <p:cNvSpPr txBox="1"/>
          <p:nvPr/>
        </p:nvSpPr>
        <p:spPr>
          <a:xfrm>
            <a:off x="9944100" y="3492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1,30</a:t>
            </a:r>
          </a:p>
        </p:txBody>
      </p:sp>
      <p:sp>
        <p:nvSpPr>
          <p:cNvPr id="414" name="Ev_0"/>
          <p:cNvSpPr txBox="1"/>
          <p:nvPr/>
        </p:nvSpPr>
        <p:spPr>
          <a:xfrm>
            <a:off x="11277600" y="3492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E8782A"/>
                </a:solidFill>
              </a:rPr>
              <a:t>⚠</a:t>
            </a:r>
          </a:p>
        </p:txBody>
      </p:sp>
      <p:sp>
        <p:nvSpPr>
          <p:cNvPr id="421" name="N1"/>
          <p:cNvSpPr txBox="1"/>
          <p:nvPr/>
        </p:nvSpPr>
        <p:spPr>
          <a:xfrm>
            <a:off x="6197600" y="3746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Быстр. ликвидн.</a:t>
            </a:r>
          </a:p>
        </p:txBody>
      </p:sp>
      <p:sp>
        <p:nvSpPr>
          <p:cNvPr id="422" name="V25_1"/>
          <p:cNvSpPr txBox="1"/>
          <p:nvPr/>
        </p:nvSpPr>
        <p:spPr>
          <a:xfrm>
            <a:off x="8610600" y="3746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0,80</a:t>
            </a:r>
          </a:p>
        </p:txBody>
      </p:sp>
      <p:sp>
        <p:nvSpPr>
          <p:cNvPr id="423" name="V24_1"/>
          <p:cNvSpPr txBox="1"/>
          <p:nvPr/>
        </p:nvSpPr>
        <p:spPr>
          <a:xfrm>
            <a:off x="9944100" y="3746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1,17</a:t>
            </a:r>
          </a:p>
        </p:txBody>
      </p:sp>
      <p:sp>
        <p:nvSpPr>
          <p:cNvPr id="424" name="Ev_1"/>
          <p:cNvSpPr txBox="1"/>
          <p:nvPr/>
        </p:nvSpPr>
        <p:spPr>
          <a:xfrm>
            <a:off x="11277600" y="3746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E8782A"/>
                </a:solidFill>
              </a:rPr>
              <a:t>⚠</a:t>
            </a:r>
          </a:p>
        </p:txBody>
      </p:sp>
      <p:sp>
        <p:nvSpPr>
          <p:cNvPr id="430" name="RB2"/>
          <p:cNvSpPr/>
          <p:nvPr/>
        </p:nvSpPr>
        <p:spPr>
          <a:xfrm>
            <a:off x="6197600" y="4000500"/>
            <a:ext cx="5816600" cy="254000"/>
          </a:xfrm>
          <a:prstGeom prst="rect">
            <a:avLst/>
          </a:prstGeom>
          <a:solidFill>
            <a:srgbClr val="0F2238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431" name="N2"/>
          <p:cNvSpPr txBox="1"/>
          <p:nvPr/>
        </p:nvSpPr>
        <p:spPr>
          <a:xfrm>
            <a:off x="6197600" y="4000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Абсол. ликвидн.</a:t>
            </a:r>
          </a:p>
        </p:txBody>
      </p:sp>
      <p:sp>
        <p:nvSpPr>
          <p:cNvPr id="432" name="V25_2"/>
          <p:cNvSpPr txBox="1"/>
          <p:nvPr/>
        </p:nvSpPr>
        <p:spPr>
          <a:xfrm>
            <a:off x="8610600" y="4000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≈0,00</a:t>
            </a:r>
          </a:p>
        </p:txBody>
      </p:sp>
      <p:sp>
        <p:nvSpPr>
          <p:cNvPr id="433" name="V24_2"/>
          <p:cNvSpPr txBox="1"/>
          <p:nvPr/>
        </p:nvSpPr>
        <p:spPr>
          <a:xfrm>
            <a:off x="9944100" y="4000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0,001</a:t>
            </a:r>
          </a:p>
        </p:txBody>
      </p:sp>
      <p:sp>
        <p:nvSpPr>
          <p:cNvPr id="434" name="Ev_2"/>
          <p:cNvSpPr txBox="1"/>
          <p:nvPr/>
        </p:nvSpPr>
        <p:spPr>
          <a:xfrm>
            <a:off x="11277600" y="4000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E8782A"/>
                </a:solidFill>
              </a:rPr>
              <a:t>⚠</a:t>
            </a:r>
          </a:p>
        </p:txBody>
      </p:sp>
      <p:sp>
        <p:nvSpPr>
          <p:cNvPr id="441" name="N3"/>
          <p:cNvSpPr txBox="1"/>
          <p:nvPr/>
        </p:nvSpPr>
        <p:spPr>
          <a:xfrm>
            <a:off x="6197600" y="4254500"/>
            <a:ext cx="24130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ЧДП тек. опер.</a:t>
            </a:r>
          </a:p>
        </p:txBody>
      </p:sp>
      <p:sp>
        <p:nvSpPr>
          <p:cNvPr id="442" name="V25_3"/>
          <p:cNvSpPr txBox="1"/>
          <p:nvPr/>
        </p:nvSpPr>
        <p:spPr>
          <a:xfrm>
            <a:off x="8610600" y="4254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FFFFFF"/>
                </a:solidFill>
              </a:rPr>
              <a:t>+32 173 417</a:t>
            </a:r>
          </a:p>
        </p:txBody>
      </p:sp>
      <p:sp>
        <p:nvSpPr>
          <p:cNvPr id="443" name="V24_3"/>
          <p:cNvSpPr txBox="1"/>
          <p:nvPr/>
        </p:nvSpPr>
        <p:spPr>
          <a:xfrm>
            <a:off x="9944100" y="4254500"/>
            <a:ext cx="13335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r">
              <a:buNone/>
            </a:pPr>
            <a:r>
              <a:rPr lang="ru-RU" sz="1100" dirty="0">
                <a:solidFill>
                  <a:srgbClr val="A0A8B4"/>
                </a:solidFill>
              </a:rPr>
              <a:t>&gt;0</a:t>
            </a:r>
          </a:p>
        </p:txBody>
      </p:sp>
      <p:sp>
        <p:nvSpPr>
          <p:cNvPr id="444" name="Ev_3"/>
          <p:cNvSpPr txBox="1"/>
          <p:nvPr/>
        </p:nvSpPr>
        <p:spPr>
          <a:xfrm>
            <a:off x="11277600" y="4254500"/>
            <a:ext cx="736600" cy="254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ru-RU" sz="1100" b="1" dirty="0">
                <a:solidFill>
                  <a:srgbClr val="3DAA5C"/>
                </a:solidFill>
              </a:rPr>
              <a:t>✓</a:t>
            </a:r>
          </a:p>
        </p:txBody>
      </p:sp>
      <p:sp>
        <p:nvSpPr>
          <p:cNvPr id="490" name="Conc"/>
          <p:cNvSpPr txBox="1"/>
          <p:nvPr/>
        </p:nvSpPr>
        <p:spPr>
          <a:xfrm>
            <a:off x="6197600" y="4533900"/>
            <a:ext cx="5816600" cy="381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t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УДОВЛ. С ОГОВОРКАМИ — ДП +32 млрд</a:t>
            </a:r>
          </a:p>
        </p:txBody>
      </p:sp>
      <p:sp>
        <p:nvSpPr>
          <p:cNvPr id="500" name="SumBg"/>
          <p:cNvSpPr/>
          <p:nvPr/>
        </p:nvSpPr>
        <p:spPr>
          <a:xfrm>
            <a:off x="177800" y="5016500"/>
            <a:ext cx="11836400" cy="381000"/>
          </a:xfrm>
          <a:prstGeom prst="rect">
            <a:avLst/>
          </a:prstGeom>
          <a:solidFill>
            <a:srgbClr val="132D4F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501" name="SumTxt"/>
          <p:cNvSpPr txBox="1"/>
          <p:nvPr/>
        </p:nvSpPr>
        <p:spPr>
          <a:xfrm>
            <a:off x="228600" y="5016500"/>
            <a:ext cx="11734800" cy="381000"/>
          </a:xfrm>
          <a:prstGeom prst="rect">
            <a:avLst/>
          </a:prstGeom>
          <a:noFill/>
          <a:ln>
            <a:noFill/>
          </a:ln>
        </p:spPr>
        <p:txBody>
          <a:bodyPr wrap="square" lIns="36000" tIns="18000" rIns="36000" bIns="18000" anchor="ctr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⚡ ВЫВОД: </a:t>
            </a:r>
            <a:r>
              <a:rPr lang="ru-RU" sz="1100" dirty="0">
                <a:solidFill>
                  <a:srgbClr val="D0D8E0"/>
                </a:solidFill>
              </a:rPr>
              <a:t>Устойчива (нет долгов, СК 80%), но 2025 кризисный: убыток 32 млрд, обесценение 66 млрд, выручка -29%. Причина — Urals и санкции.</a:t>
            </a:r>
          </a:p>
        </p:txBody>
      </p:sp>
    </p:spTree>
    <p:extLst>
      <p:ext uri="{BB962C8B-B14F-4D97-AF65-F5344CB8AC3E}">
        <p14:creationId xmlns:p14="http://schemas.microsoft.com/office/powerpoint/2010/main" val="3009714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"/>
          <p:cNvSpPr txBox="1"/>
          <p:nvPr/>
        </p:nvSpPr>
        <p:spPr>
          <a:xfrm>
            <a:off x="228600" y="101600"/>
            <a:ext cx="8890000" cy="355600"/>
          </a:xfrm>
          <a:prstGeom prst="rect">
            <a:avLst/>
          </a:prstGeom>
          <a:noFill/>
          <a:ln>
            <a:noFill/>
          </a:ln>
        </p:spPr>
        <p:txBody>
          <a:bodyPr wrap="square" lIns="54000" tIns="27000" rIns="54000" bIns="27000" anchor="t"/>
          <a:lstStyle/>
          <a:p>
            <a:pPr algn="l">
              <a:buNone/>
            </a:pPr>
            <a:r>
              <a:rPr lang="ru-RU" sz="1600" b="1" dirty="0">
                <a:solidFill>
                  <a:srgbClr val="FFFFFF"/>
                </a:solidFill>
              </a:rPr>
              <a:t>Профиль компании: ООО «ЛУКОЙЛ-Западная Сибирь»</a:t>
            </a:r>
          </a:p>
        </p:txBody>
      </p:sp>
      <p:sp>
        <p:nvSpPr>
          <p:cNvPr id="11" name="Divider"/>
          <p:cNvSpPr/>
          <p:nvPr/>
        </p:nvSpPr>
        <p:spPr>
          <a:xfrm>
            <a:off x="228600" y="508000"/>
            <a:ext cx="11734800" cy="25400"/>
          </a:xfrm>
          <a:prstGeom prst="rect">
            <a:avLst/>
          </a:prstGeom>
          <a:solidFill>
            <a:srgbClr val="E8782A"/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100" name="Card1"/>
          <p:cNvSpPr/>
          <p:nvPr/>
        </p:nvSpPr>
        <p:spPr>
          <a:xfrm>
            <a:off x="228600" y="609600"/>
            <a:ext cx="5765800" cy="1841500"/>
          </a:xfrm>
          <a:prstGeom prst="roundRect">
            <a:avLst>
              <a:gd name="adj" fmla="val 8000"/>
            </a:avLst>
          </a:prstGeom>
          <a:solidFill>
            <a:srgbClr val="0F2238"/>
          </a:solidFill>
          <a:ln w="6350">
            <a:solidFill>
              <a:srgbClr val="1A3558"/>
            </a:solidFill>
          </a:ln>
        </p:spPr>
        <p:txBody>
          <a:bodyPr/>
          <a:lstStyle/>
          <a:p>
            <a:endParaRPr lang="ru-RU"/>
          </a:p>
        </p:txBody>
      </p:sp>
      <p:sp>
        <p:nvSpPr>
          <p:cNvPr id="101" name="Badge1"/>
          <p:cNvSpPr/>
          <p:nvPr/>
        </p:nvSpPr>
        <p:spPr>
          <a:xfrm>
            <a:off x="304800" y="685800"/>
            <a:ext cx="254000" cy="254000"/>
          </a:xfrm>
          <a:prstGeom prst="ellipse">
            <a:avLst/>
          </a:prstGeom>
          <a:solidFill>
            <a:srgbClr val="1A3558"/>
          </a:solidFill>
          <a:ln w="9525">
            <a:solidFill>
              <a:srgbClr val="E8782A"/>
            </a:solidFill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ru-RU" sz="11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2" name="Block1Text"/>
          <p:cNvSpPr txBox="1"/>
          <p:nvPr/>
        </p:nvSpPr>
        <p:spPr>
          <a:xfrm>
            <a:off x="609600" y="660400"/>
            <a:ext cx="5308600" cy="1739900"/>
          </a:xfrm>
          <a:prstGeom prst="rect">
            <a:avLst/>
          </a:prstGeom>
          <a:noFill/>
          <a:ln>
            <a:noFill/>
          </a:ln>
        </p:spPr>
        <p:txBody>
          <a:bodyPr wrap="square" lIns="54000" tIns="27000" rIns="54000" bIns="27000" anchor="t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БЕНЕФИЦИАРНЫЙ ВЛАДЕЛЕЦ</a:t>
            </a:r>
          </a:p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ПАО «ЛУКОЙЛ» — 100% УК (10 221 388 тыс. руб.)</a:t>
            </a:r>
          </a:p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Конечный бенефициар — </a:t>
            </a:r>
            <a:r>
              <a:rPr lang="ru-RU" sz="1100" b="1" dirty="0">
                <a:solidFill>
                  <a:srgbClr val="FFFFFF"/>
                </a:solidFill>
              </a:rPr>
              <a:t>Вагит Алекперов</a:t>
            </a:r>
            <a:r>
              <a:rPr lang="ru-RU" sz="1100" dirty="0">
                <a:solidFill>
                  <a:srgbClr val="D0D8E0"/>
                </a:solidFill>
              </a:rPr>
              <a:t> (&gt;25% акций ПАО ЛУКОЙЛ)</a:t>
            </a:r>
          </a:p>
          <a:p>
            <a:pPr algn="l">
              <a:buNone/>
            </a:pPr>
            <a:r>
              <a:rPr lang="ru-RU" sz="1100" i="1" dirty="0">
                <a:solidFill>
                  <a:srgbClr val="9AACBE"/>
                </a:solidFill>
              </a:rPr>
              <a:t>Источник: Раздел 1.1 пояснений</a:t>
            </a:r>
          </a:p>
        </p:txBody>
      </p:sp>
      <p:sp>
        <p:nvSpPr>
          <p:cNvPr id="200" name="Card2"/>
          <p:cNvSpPr/>
          <p:nvPr/>
        </p:nvSpPr>
        <p:spPr>
          <a:xfrm>
            <a:off x="228600" y="2552700"/>
            <a:ext cx="5765800" cy="1841500"/>
          </a:xfrm>
          <a:prstGeom prst="roundRect">
            <a:avLst>
              <a:gd name="adj" fmla="val 8000"/>
            </a:avLst>
          </a:prstGeom>
          <a:solidFill>
            <a:srgbClr val="0F2238"/>
          </a:solidFill>
          <a:ln w="6350">
            <a:solidFill>
              <a:srgbClr val="1A3558"/>
            </a:solidFill>
          </a:ln>
        </p:spPr>
        <p:txBody>
          <a:bodyPr/>
          <a:lstStyle/>
          <a:p>
            <a:endParaRPr lang="ru-RU"/>
          </a:p>
        </p:txBody>
      </p:sp>
      <p:sp>
        <p:nvSpPr>
          <p:cNvPr id="201" name="Badge2"/>
          <p:cNvSpPr/>
          <p:nvPr/>
        </p:nvSpPr>
        <p:spPr>
          <a:xfrm>
            <a:off x="304800" y="2628900"/>
            <a:ext cx="254000" cy="254000"/>
          </a:xfrm>
          <a:prstGeom prst="ellipse">
            <a:avLst/>
          </a:prstGeom>
          <a:solidFill>
            <a:srgbClr val="1A3558"/>
          </a:solidFill>
          <a:ln w="9525">
            <a:solidFill>
              <a:srgbClr val="E8782A"/>
            </a:solidFill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ru-RU" sz="11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02" name="Block2Text"/>
          <p:cNvSpPr txBox="1"/>
          <p:nvPr/>
        </p:nvSpPr>
        <p:spPr>
          <a:xfrm>
            <a:off x="609600" y="2603500"/>
            <a:ext cx="5308600" cy="1739900"/>
          </a:xfrm>
          <a:prstGeom prst="rect">
            <a:avLst/>
          </a:prstGeom>
          <a:noFill/>
          <a:ln>
            <a:noFill/>
          </a:ln>
        </p:spPr>
        <p:txBody>
          <a:bodyPr wrap="square" lIns="54000" tIns="27000" rIns="54000" bIns="27000" anchor="t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СВЯЗАННЫЕ СТОРОНЫ</a:t>
            </a:r>
          </a:p>
          <a:p>
            <a:pPr algn="l">
              <a:buNone/>
            </a:pPr>
            <a:r>
              <a:rPr lang="ru-RU" sz="1100" b="1" dirty="0">
                <a:solidFill>
                  <a:srgbClr val="5BA4CF"/>
                </a:solidFill>
              </a:rPr>
              <a:t>ПАО «ЛУКОЙЛ»:</a:t>
            </a:r>
            <a:r>
              <a:rPr lang="ru-RU" sz="1100" dirty="0">
                <a:solidFill>
                  <a:srgbClr val="D0D8E0"/>
                </a:solidFill>
              </a:rPr>
              <a:t> реализация 541,6 млрд | займы 165,7 млрд | дивиденды 42,1 млрд</a:t>
            </a:r>
          </a:p>
          <a:p>
            <a:pPr algn="l">
              <a:buNone/>
            </a:pPr>
            <a:r>
              <a:rPr lang="ru-RU" sz="1100" b="1" dirty="0">
                <a:solidFill>
                  <a:srgbClr val="5BA4CF"/>
                </a:solidFill>
              </a:rPr>
              <a:t>Зависимые:</a:t>
            </a:r>
            <a:r>
              <a:rPr lang="ru-RU" sz="1100" dirty="0">
                <a:solidFill>
                  <a:srgbClr val="D0D8E0"/>
                </a:solidFill>
              </a:rPr>
              <a:t> УК 4,4 млрд, займы 4,5 млрд</a:t>
            </a:r>
          </a:p>
          <a:p>
            <a:pPr algn="l">
              <a:buNone/>
            </a:pPr>
            <a:r>
              <a:rPr lang="ru-RU" sz="1100" b="1" dirty="0">
                <a:solidFill>
                  <a:srgbClr val="5BA4CF"/>
                </a:solidFill>
              </a:rPr>
              <a:t>НПФ:</a:t>
            </a:r>
            <a:r>
              <a:rPr lang="ru-RU" sz="1100" dirty="0">
                <a:solidFill>
                  <a:srgbClr val="D0D8E0"/>
                </a:solidFill>
              </a:rPr>
              <a:t> ВТБ Пенсионный фонд — пенсионные программы</a:t>
            </a:r>
          </a:p>
          <a:p>
            <a:pPr algn="l">
              <a:buNone/>
            </a:pPr>
            <a:r>
              <a:rPr lang="ru-RU" sz="1100" i="1" dirty="0">
                <a:solidFill>
                  <a:srgbClr val="9AACBE"/>
                </a:solidFill>
              </a:rPr>
              <a:t>Источник: Табл. 44, Р. 7.1 пояснений</a:t>
            </a:r>
          </a:p>
        </p:txBody>
      </p:sp>
      <p:sp>
        <p:nvSpPr>
          <p:cNvPr id="300" name="Card3"/>
          <p:cNvSpPr/>
          <p:nvPr/>
        </p:nvSpPr>
        <p:spPr>
          <a:xfrm>
            <a:off x="228600" y="4495800"/>
            <a:ext cx="5765800" cy="1841500"/>
          </a:xfrm>
          <a:prstGeom prst="roundRect">
            <a:avLst>
              <a:gd name="adj" fmla="val 8000"/>
            </a:avLst>
          </a:prstGeom>
          <a:solidFill>
            <a:srgbClr val="0F2238"/>
          </a:solidFill>
          <a:ln w="6350">
            <a:solidFill>
              <a:srgbClr val="1A3558"/>
            </a:solidFill>
          </a:ln>
        </p:spPr>
        <p:txBody>
          <a:bodyPr/>
          <a:lstStyle/>
          <a:p>
            <a:endParaRPr lang="ru-RU"/>
          </a:p>
        </p:txBody>
      </p:sp>
      <p:sp>
        <p:nvSpPr>
          <p:cNvPr id="301" name="Badge3"/>
          <p:cNvSpPr/>
          <p:nvPr/>
        </p:nvSpPr>
        <p:spPr>
          <a:xfrm>
            <a:off x="304800" y="4572000"/>
            <a:ext cx="254000" cy="254000"/>
          </a:xfrm>
          <a:prstGeom prst="ellipse">
            <a:avLst/>
          </a:prstGeom>
          <a:solidFill>
            <a:srgbClr val="1A3558"/>
          </a:solidFill>
          <a:ln w="9525">
            <a:solidFill>
              <a:srgbClr val="E8782A"/>
            </a:solidFill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ru-RU" sz="11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02" name="Block3Text"/>
          <p:cNvSpPr txBox="1"/>
          <p:nvPr/>
        </p:nvSpPr>
        <p:spPr>
          <a:xfrm>
            <a:off x="609600" y="4546600"/>
            <a:ext cx="5308600" cy="1739900"/>
          </a:xfrm>
          <a:prstGeom prst="rect">
            <a:avLst/>
          </a:prstGeom>
          <a:noFill/>
          <a:ln>
            <a:noFill/>
          </a:ln>
        </p:spPr>
        <p:txBody>
          <a:bodyPr wrap="square" lIns="54000" tIns="27000" rIns="54000" bIns="27000" anchor="t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ЧИСЛЕННОСТЬ ПЕРСОНАЛА</a:t>
            </a:r>
          </a:p>
          <a:p>
            <a:pPr algn="l">
              <a:buNone/>
            </a:pPr>
            <a:r>
              <a:rPr lang="ru-RU" sz="1400" b="1" dirty="0">
                <a:solidFill>
                  <a:srgbClr val="FFFFFF"/>
                </a:solidFill>
              </a:rPr>
              <a:t>2025: 11 913 чел.</a:t>
            </a:r>
            <a:r>
              <a:rPr lang="ru-RU" sz="1100" dirty="0">
                <a:solidFill>
                  <a:srgbClr val="A0A8B4"/>
                </a:solidFill>
              </a:rPr>
              <a:t>  ←  2024: 12 525 чел.</a:t>
            </a:r>
            <a:r>
              <a:rPr lang="ru-RU" sz="1100" b="1" dirty="0">
                <a:solidFill>
                  <a:srgbClr val="D43B2F"/>
                </a:solidFill>
              </a:rPr>
              <a:t>  ↓ -612 (-4,9%)</a:t>
            </a:r>
          </a:p>
        </p:txBody>
      </p:sp>
      <p:sp>
        <p:nvSpPr>
          <p:cNvPr id="400" name="Card4"/>
          <p:cNvSpPr/>
          <p:nvPr/>
        </p:nvSpPr>
        <p:spPr>
          <a:xfrm>
            <a:off x="6223000" y="609600"/>
            <a:ext cx="5765800" cy="2819400"/>
          </a:xfrm>
          <a:prstGeom prst="roundRect">
            <a:avLst>
              <a:gd name="adj" fmla="val 8000"/>
            </a:avLst>
          </a:prstGeom>
          <a:solidFill>
            <a:srgbClr val="0F2238"/>
          </a:solidFill>
          <a:ln w="6350">
            <a:solidFill>
              <a:srgbClr val="1A3558"/>
            </a:solidFill>
          </a:ln>
        </p:spPr>
        <p:txBody>
          <a:bodyPr/>
          <a:lstStyle/>
          <a:p>
            <a:endParaRPr lang="ru-RU"/>
          </a:p>
        </p:txBody>
      </p:sp>
      <p:sp>
        <p:nvSpPr>
          <p:cNvPr id="401" name="Badge4"/>
          <p:cNvSpPr/>
          <p:nvPr/>
        </p:nvSpPr>
        <p:spPr>
          <a:xfrm>
            <a:off x="6299200" y="685800"/>
            <a:ext cx="254000" cy="254000"/>
          </a:xfrm>
          <a:prstGeom prst="ellipse">
            <a:avLst/>
          </a:prstGeom>
          <a:solidFill>
            <a:srgbClr val="1A3558"/>
          </a:solidFill>
          <a:ln w="9525">
            <a:solidFill>
              <a:srgbClr val="E8782A"/>
            </a:solidFill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ru-RU" sz="11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402" name="Block4Text"/>
          <p:cNvSpPr txBox="1"/>
          <p:nvPr/>
        </p:nvSpPr>
        <p:spPr>
          <a:xfrm>
            <a:off x="6604000" y="660400"/>
            <a:ext cx="5308600" cy="2717800"/>
          </a:xfrm>
          <a:prstGeom prst="rect">
            <a:avLst/>
          </a:prstGeom>
          <a:noFill/>
          <a:ln>
            <a:noFill/>
          </a:ln>
        </p:spPr>
        <p:txBody>
          <a:bodyPr wrap="square" lIns="54000" tIns="27000" rIns="54000" bIns="27000" anchor="t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ОСНОВНОЙ ВИД ДЕЯТЕЛЬНОСТИ</a:t>
            </a:r>
          </a:p>
          <a:p>
            <a:pPr algn="l">
              <a:buNone/>
            </a:pPr>
            <a:r>
              <a:rPr lang="ru-RU" sz="1100" b="1" dirty="0">
                <a:solidFill>
                  <a:srgbClr val="5BA4CF"/>
                </a:solidFill>
              </a:rPr>
              <a:t>ОКВЭД 06.10.1</a:t>
            </a:r>
            <a:r>
              <a:rPr lang="ru-RU" sz="1100" dirty="0">
                <a:solidFill>
                  <a:srgbClr val="D0D8E0"/>
                </a:solidFill>
              </a:rPr>
              <a:t> — Добыча сырой нефти</a:t>
            </a:r>
          </a:p>
          <a:p>
            <a:pPr algn="l">
              <a:buNone/>
            </a:pPr>
            <a:r>
              <a:rPr lang="ru-RU" sz="1100" dirty="0">
                <a:solidFill>
                  <a:srgbClr val="D0D8E0"/>
                </a:solidFill>
              </a:rPr>
              <a:t>Разведка и добыча нефти и газа, переработка конденсата, транспортировка</a:t>
            </a:r>
          </a:p>
          <a:p>
            <a:pPr algn="l">
              <a:buNone/>
            </a:pPr>
            <a:r>
              <a:rPr lang="ru-RU" sz="1100" b="1" dirty="0">
                <a:solidFill>
                  <a:srgbClr val="FFFFFF"/>
                </a:solidFill>
              </a:rPr>
              <a:t>Регион: ХМАО-Югра и ЯНАО, г. Когалым</a:t>
            </a:r>
          </a:p>
        </p:txBody>
      </p:sp>
      <p:sp>
        <p:nvSpPr>
          <p:cNvPr id="500" name="Card5"/>
          <p:cNvSpPr/>
          <p:nvPr/>
        </p:nvSpPr>
        <p:spPr>
          <a:xfrm>
            <a:off x="6223000" y="3530600"/>
            <a:ext cx="5765800" cy="2819400"/>
          </a:xfrm>
          <a:prstGeom prst="roundRect">
            <a:avLst>
              <a:gd name="adj" fmla="val 8000"/>
            </a:avLst>
          </a:prstGeom>
          <a:solidFill>
            <a:srgbClr val="0F2238"/>
          </a:solidFill>
          <a:ln w="6350">
            <a:solidFill>
              <a:srgbClr val="1A3558"/>
            </a:solidFill>
          </a:ln>
        </p:spPr>
        <p:txBody>
          <a:bodyPr/>
          <a:lstStyle/>
          <a:p>
            <a:endParaRPr lang="ru-RU"/>
          </a:p>
        </p:txBody>
      </p:sp>
      <p:sp>
        <p:nvSpPr>
          <p:cNvPr id="501" name="Badge5"/>
          <p:cNvSpPr/>
          <p:nvPr/>
        </p:nvSpPr>
        <p:spPr>
          <a:xfrm>
            <a:off x="6299200" y="3606800"/>
            <a:ext cx="254000" cy="254000"/>
          </a:xfrm>
          <a:prstGeom prst="ellipse">
            <a:avLst/>
          </a:prstGeom>
          <a:solidFill>
            <a:srgbClr val="1A3558"/>
          </a:solidFill>
          <a:ln w="9525">
            <a:solidFill>
              <a:srgbClr val="E8782A"/>
            </a:solidFill>
          </a:ln>
        </p:spPr>
        <p:txBody>
          <a:bodyPr wrap="none" lIns="0" tIns="0" rIns="0" bIns="0" anchor="ctr"/>
          <a:lstStyle/>
          <a:p>
            <a:pPr algn="ctr">
              <a:buNone/>
            </a:pPr>
            <a:r>
              <a:rPr lang="ru-RU" sz="1100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502" name="Block5Text"/>
          <p:cNvSpPr txBox="1"/>
          <p:nvPr/>
        </p:nvSpPr>
        <p:spPr>
          <a:xfrm>
            <a:off x="6604000" y="3581400"/>
            <a:ext cx="5308600" cy="2717800"/>
          </a:xfrm>
          <a:prstGeom prst="rect">
            <a:avLst/>
          </a:prstGeom>
          <a:noFill/>
          <a:ln>
            <a:noFill/>
          </a:ln>
        </p:spPr>
        <p:txBody>
          <a:bodyPr wrap="square" lIns="54000" tIns="27000" rIns="54000" bIns="27000" anchor="t"/>
          <a:lstStyle/>
          <a:p>
            <a:pPr algn="l">
              <a:buNone/>
            </a:pPr>
            <a:r>
              <a:rPr lang="ru-RU" sz="1100" b="1" dirty="0">
                <a:solidFill>
                  <a:srgbClr val="E8782A"/>
                </a:solidFill>
              </a:rPr>
              <a:t>ПРИМЕЧАТЕЛЬНЫЕ ФАКТЫ</a:t>
            </a:r>
          </a:p>
          <a:p>
            <a:pPr algn="l">
              <a:buNone/>
            </a:pPr>
            <a:r>
              <a:rPr lang="ru-RU" sz="1100" b="1" dirty="0">
                <a:solidFill>
                  <a:srgbClr val="F5C542"/>
                </a:solidFill>
              </a:rPr>
              <a:t>Реорганизация:</a:t>
            </a:r>
            <a:r>
              <a:rPr lang="ru-RU" sz="1100" dirty="0">
                <a:solidFill>
                  <a:srgbClr val="D0D8E0"/>
                </a:solidFill>
              </a:rPr>
              <a:t> Присоединение ООО «Пулытьинское» (не завершено), доля 99% = 4,95 млрд</a:t>
            </a:r>
          </a:p>
          <a:p>
            <a:pPr algn="l">
              <a:buNone/>
            </a:pPr>
            <a:r>
              <a:rPr lang="ru-RU" sz="1100" b="1" dirty="0">
                <a:solidFill>
                  <a:srgbClr val="F5C542"/>
                </a:solidFill>
              </a:rPr>
              <a:t>Вознаграждение:</a:t>
            </a:r>
            <a:r>
              <a:rPr lang="ru-RU" sz="1100" dirty="0">
                <a:solidFill>
                  <a:srgbClr val="D0D8E0"/>
                </a:solidFill>
              </a:rPr>
              <a:t> ДСС 1,74 млрд + оклад/премии 498 млн</a:t>
            </a:r>
          </a:p>
          <a:p>
            <a:pPr algn="l">
              <a:buNone/>
            </a:pPr>
            <a:r>
              <a:rPr lang="ru-RU" sz="1100" b="1" dirty="0">
                <a:solidFill>
                  <a:srgbClr val="D43B2F"/>
                </a:solidFill>
              </a:rPr>
              <a:t>Обесценение:</a:t>
            </a:r>
            <a:r>
              <a:rPr lang="ru-RU" sz="1100" dirty="0">
                <a:solidFill>
                  <a:srgbClr val="D0D8E0"/>
                </a:solidFill>
              </a:rPr>
              <a:t> 65,9 млрд по 10 месторождениям (Urals $51/барр.)</a:t>
            </a:r>
          </a:p>
          <a:p>
            <a:pPr algn="l">
              <a:buNone/>
            </a:pPr>
            <a:r>
              <a:rPr lang="ru-RU" sz="1100" b="1" dirty="0">
                <a:solidFill>
                  <a:srgbClr val="F5C542"/>
                </a:solidFill>
              </a:rPr>
              <a:t>Курс USD:</a:t>
            </a:r>
            <a:r>
              <a:rPr lang="ru-RU" sz="1100" dirty="0">
                <a:solidFill>
                  <a:srgbClr val="D0D8E0"/>
                </a:solidFill>
              </a:rPr>
              <a:t> 78,23 ← 101,68 — укрепление рубля</a:t>
            </a:r>
          </a:p>
          <a:p>
            <a:pPr algn="l">
              <a:buNone/>
            </a:pPr>
            <a:endParaRPr lang="ru-RU" sz="1100" i="1" dirty="0">
              <a:solidFill>
                <a:srgbClr val="9AACBE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5E7303-4A14-8DC2-BE6B-FE080DD61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1562381"/>
            <a:ext cx="5439767" cy="5252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1D469B-8E34-EB1F-CF4E-C12ED86D0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0" y="3797107"/>
            <a:ext cx="5439767" cy="4861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A8C0A2-1B6B-33D1-6171-2F8509286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98" y="5664007"/>
            <a:ext cx="5434661" cy="4175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AA52CB-9FC2-7C98-AC44-1FA990EDB8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361" y="2616299"/>
            <a:ext cx="5308600" cy="5840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01CA3D-7869-C586-1186-47448C1B9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3999" y="4821783"/>
            <a:ext cx="5230961" cy="136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717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[1778588842345]">
  <a:themeElements>
    <a:clrScheme name="ЛУКОЙЛ Corporate">
      <a:dk1>
        <a:srgbClr val="F0F0F0"/>
      </a:dk1>
      <a:lt1>
        <a:srgbClr val="0B1A2E"/>
      </a:lt1>
      <a:dk2>
        <a:srgbClr val="FFFFFF"/>
      </a:dk2>
      <a:lt2>
        <a:srgbClr val="132D4F"/>
      </a:lt2>
      <a:accent1>
        <a:srgbClr val="E8782A"/>
      </a:accent1>
      <a:accent2>
        <a:srgbClr val="D43B2F"/>
      </a:accent2>
      <a:accent3>
        <a:srgbClr val="3DAA5C"/>
      </a:accent3>
      <a:accent4>
        <a:srgbClr val="5BA4CF"/>
      </a:accent4>
      <a:accent5>
        <a:srgbClr val="F5C542"/>
      </a:accent5>
      <a:accent6>
        <a:srgbClr val="8C8C8C"/>
      </a:accent6>
      <a:hlink>
        <a:srgbClr val="5BA4CF"/>
      </a:hlink>
      <a:folHlink>
        <a:srgbClr val="8C8C8C"/>
      </a:folHlink>
    </a:clrScheme>
    <a:fontScheme name="ЛУКОЙЛ Corporate">
      <a:majorFont>
        <a:latin typeface="Segoe UI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84D6392-489B-4474-874E-AABF90D3F41F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192bc5dc-bf27-467b-b794-326deb9ad5f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239</TotalTime>
  <Words>460</Words>
  <Application>Microsoft Office PowerPoint</Application>
  <PresentationFormat>Широкоэкранный</PresentationFormat>
  <Paragraphs>123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Segoe UI</vt:lpstr>
      <vt:lpstr>Segoe UI Semibold</vt:lpstr>
      <vt:lpstr>Office Theme [1778588842345]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</dc:creator>
  <cp:lastModifiedBy>ada</cp:lastModifiedBy>
  <cp:revision>12</cp:revision>
  <dcterms:created xsi:type="dcterms:W3CDTF">2026-05-12T12:25:47Z</dcterms:created>
  <dcterms:modified xsi:type="dcterms:W3CDTF">2026-05-12T16:24:23Z</dcterms:modified>
</cp:coreProperties>
</file>